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Archivo ExtraBold"/>
      <p:bold r:id="rId43"/>
      <p:boldItalic r:id="rId44"/>
    </p:embeddedFont>
    <p:embeddedFont>
      <p:font typeface="Assistant"/>
      <p:regular r:id="rId45"/>
      <p:bold r:id="rId46"/>
    </p:embeddedFont>
    <p:embeddedFont>
      <p:font typeface="Archiv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6D8B8D-CA39-4F09-A6A0-F34ED4140316}">
  <a:tblStyle styleId="{D46D8B8D-CA39-4F09-A6A0-F34ED414031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DE02F0-0870-4915-8E10-B3EB5AE8A3B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rchivoExtraBold-boldItalic.fntdata"/><Relationship Id="rId43" Type="http://schemas.openxmlformats.org/officeDocument/2006/relationships/font" Target="fonts/ArchivoExtraBold-bold.fntdata"/><Relationship Id="rId46" Type="http://schemas.openxmlformats.org/officeDocument/2006/relationships/font" Target="fonts/Assistant-bold.fntdata"/><Relationship Id="rId45" Type="http://schemas.openxmlformats.org/officeDocument/2006/relationships/font" Target="fonts/Assistan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chivo-bold.fntdata"/><Relationship Id="rId47" Type="http://schemas.openxmlformats.org/officeDocument/2006/relationships/font" Target="fonts/Archivo-regular.fntdata"/><Relationship Id="rId49" Type="http://schemas.openxmlformats.org/officeDocument/2006/relationships/font" Target="fonts/Archiv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rchiv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09fbede6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209fbede6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Sushant</a:t>
            </a:r>
            <a:endParaRPr/>
          </a:p>
          <a:p>
            <a:pPr indent="0" lvl="0" marL="0" rtl="0" algn="l">
              <a:spcBef>
                <a:spcPts val="0"/>
              </a:spcBef>
              <a:spcAft>
                <a:spcPts val="0"/>
              </a:spcAft>
              <a:buNone/>
            </a:pPr>
            <a:r>
              <a:rPr lang="en"/>
              <a:t>Dropped features : Some examples, Cloud Cover Type, Extreme Air Temperature indicator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Imputation: Used past 720 records, which is roughly past 15 days</a:t>
            </a:r>
            <a:endParaRPr/>
          </a:p>
          <a:p>
            <a:pPr indent="0" lvl="0" marL="0" rtl="0" algn="l">
              <a:spcBef>
                <a:spcPts val="0"/>
              </a:spcBef>
              <a:spcAft>
                <a:spcPts val="0"/>
              </a:spcAft>
              <a:buNone/>
            </a:pPr>
            <a:r>
              <a:rPr lang="en"/>
              <a:t>	Varies since stations have different </a:t>
            </a:r>
            <a:r>
              <a:rPr lang="en"/>
              <a:t>numbers</a:t>
            </a:r>
            <a:r>
              <a:rPr lang="en"/>
              <a:t> of recordings per hour</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a8f90ba4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1a8f90ba4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Sushant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4439d4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4439d4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Kumar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19018721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1901872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Kumar</a:t>
            </a:r>
            <a:endParaRPr/>
          </a:p>
          <a:p>
            <a:pPr indent="0" lvl="0" marL="0" rtl="0" algn="l">
              <a:spcBef>
                <a:spcPts val="0"/>
              </a:spcBef>
              <a:spcAft>
                <a:spcPts val="0"/>
              </a:spcAft>
              <a:buClr>
                <a:schemeClr val="dk1"/>
              </a:buClr>
              <a:buSzPts val="1100"/>
              <a:buFont typeface="Arial"/>
              <a:buNone/>
            </a:pPr>
            <a:r>
              <a:rPr lang="en"/>
              <a:t>OHE and Scaling used for regression models</a:t>
            </a:r>
            <a:endParaRPr/>
          </a:p>
          <a:p>
            <a:pPr indent="0" lvl="0" marL="0" rtl="0" algn="l">
              <a:spcBef>
                <a:spcPts val="0"/>
              </a:spcBef>
              <a:spcAft>
                <a:spcPts val="0"/>
              </a:spcAft>
              <a:buClr>
                <a:schemeClr val="dk1"/>
              </a:buClr>
              <a:buSzPts val="1100"/>
              <a:buFont typeface="Arial"/>
              <a:buNone/>
            </a:pPr>
            <a:r>
              <a:rPr lang="en"/>
              <a:t>Downsampling / weighting achieve same purpose and use only one</a:t>
            </a:r>
            <a:endParaRPr/>
          </a:p>
          <a:p>
            <a:pPr indent="0" lvl="0" marL="0" rtl="0" algn="l">
              <a:spcBef>
                <a:spcPts val="0"/>
              </a:spcBef>
              <a:spcAft>
                <a:spcPts val="0"/>
              </a:spcAft>
              <a:buClr>
                <a:schemeClr val="dk1"/>
              </a:buClr>
              <a:buSzPts val="1100"/>
              <a:buFont typeface="Arial"/>
              <a:buNone/>
            </a:pPr>
            <a:r>
              <a:rPr lang="en"/>
              <a:t>Should be 50-50 split for downsampling.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1901872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1901872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Kumar</a:t>
            </a:r>
            <a:endParaRPr/>
          </a:p>
          <a:p>
            <a:pPr indent="0" lvl="0" marL="0" rtl="0" algn="l">
              <a:spcBef>
                <a:spcPts val="0"/>
              </a:spcBef>
              <a:spcAft>
                <a:spcPts val="0"/>
              </a:spcAft>
              <a:buClr>
                <a:schemeClr val="dk1"/>
              </a:buClr>
              <a:buSzPts val="1100"/>
              <a:buFont typeface="Arial"/>
              <a:buNone/>
            </a:pPr>
            <a:r>
              <a:rPr lang="en"/>
              <a:t>The bug for WLR was how the weights were calculated. Used weights for overall dataset but trained model on subsets. Weights did not line up in all cases and resulted in model always predicting delayed.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219018721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219018721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Mrinal</a:t>
            </a:r>
            <a:endParaRPr/>
          </a:p>
          <a:p>
            <a:pPr indent="0" lvl="0" marL="0" rtl="0" algn="l">
              <a:spcBef>
                <a:spcPts val="0"/>
              </a:spcBef>
              <a:spcAft>
                <a:spcPts val="0"/>
              </a:spcAft>
              <a:buClr>
                <a:schemeClr val="dk1"/>
              </a:buClr>
              <a:buSzPts val="1100"/>
              <a:buFont typeface="Arial"/>
              <a:buNone/>
            </a:pPr>
            <a:r>
              <a:rPr lang="en"/>
              <a:t>Total of 49 models</a:t>
            </a:r>
            <a:endParaRPr/>
          </a:p>
          <a:p>
            <a:pPr indent="0" lvl="0" marL="0" rtl="0" algn="l">
              <a:spcBef>
                <a:spcPts val="0"/>
              </a:spcBef>
              <a:spcAft>
                <a:spcPts val="0"/>
              </a:spcAft>
              <a:buClr>
                <a:schemeClr val="dk1"/>
              </a:buClr>
              <a:buSzPts val="1100"/>
              <a:buFont typeface="Arial"/>
              <a:buNone/>
            </a:pPr>
            <a:r>
              <a:rPr lang="en"/>
              <a:t>Took 8.86 hours for training, 1.65 minutes for testing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CustomCrossValidation with Time Series safe split</a:t>
            </a:r>
            <a:endParaRPr/>
          </a:p>
          <a:p>
            <a:pPr indent="457200" lvl="0" marL="0" rtl="0" algn="l">
              <a:spcBef>
                <a:spcPts val="0"/>
              </a:spcBef>
              <a:spcAft>
                <a:spcPts val="0"/>
              </a:spcAft>
              <a:buClr>
                <a:schemeClr val="dk1"/>
              </a:buClr>
              <a:buSzPts val="1100"/>
              <a:buFont typeface="Arial"/>
              <a:buNone/>
            </a:pPr>
            <a:r>
              <a:rPr lang="en"/>
              <a:t>Used blocking split</a:t>
            </a:r>
            <a:endParaRPr/>
          </a:p>
          <a:p>
            <a:pPr indent="457200" lvl="0" marL="0" rtl="0" algn="l">
              <a:spcBef>
                <a:spcPts val="0"/>
              </a:spcBef>
              <a:spcAft>
                <a:spcPts val="0"/>
              </a:spcAft>
              <a:buClr>
                <a:schemeClr val="dk1"/>
              </a:buClr>
              <a:buSzPts val="1100"/>
              <a:buFont typeface="Arial"/>
              <a:buNone/>
            </a:pPr>
            <a:r>
              <a:rPr lang="en"/>
              <a:t>Split by date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Prepared data is 2015-2018</a:t>
            </a:r>
            <a:endParaRPr/>
          </a:p>
          <a:p>
            <a:pPr indent="0" lvl="0" marL="0" rtl="0" algn="l">
              <a:spcBef>
                <a:spcPts val="0"/>
              </a:spcBef>
              <a:spcAft>
                <a:spcPts val="0"/>
              </a:spcAft>
              <a:buClr>
                <a:schemeClr val="dk1"/>
              </a:buClr>
              <a:buSzPts val="1100"/>
              <a:buFont typeface="Arial"/>
              <a:buNone/>
            </a:pPr>
            <a:r>
              <a:rPr lang="en"/>
              <a:t>Test Data is 2019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21901872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219018721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Mrinal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219018721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219018721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23dd243b7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23dd243b7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this confusion matrix tell us ?</a:t>
            </a:r>
            <a:endParaRPr/>
          </a:p>
          <a:p>
            <a:pPr indent="-298450" lvl="0" marL="457200" rtl="0" algn="l">
              <a:spcBef>
                <a:spcPts val="0"/>
              </a:spcBef>
              <a:spcAft>
                <a:spcPts val="0"/>
              </a:spcAft>
              <a:buSzPts val="1100"/>
              <a:buChar char="●"/>
            </a:pPr>
            <a:r>
              <a:rPr lang="en"/>
              <a:t>84% of the time, the model predicted delays and on time departures correctly.</a:t>
            </a:r>
            <a:endParaRPr/>
          </a:p>
          <a:p>
            <a:pPr indent="-298450" lvl="0" marL="457200" rtl="0" algn="l">
              <a:spcBef>
                <a:spcPts val="0"/>
              </a:spcBef>
              <a:spcAft>
                <a:spcPts val="0"/>
              </a:spcAft>
              <a:buSzPts val="1100"/>
              <a:buChar char="●"/>
            </a:pPr>
            <a:r>
              <a:rPr lang="en"/>
              <a:t>About 7.5% of the time (bottom left box), the model predicted on time departure, but the flight actually got delayed - False Negative</a:t>
            </a:r>
            <a:endParaRPr/>
          </a:p>
          <a:p>
            <a:pPr indent="-298450" lvl="1" marL="914400" rtl="0" algn="l">
              <a:spcBef>
                <a:spcPts val="0"/>
              </a:spcBef>
              <a:spcAft>
                <a:spcPts val="0"/>
              </a:spcAft>
              <a:buSzPts val="1100"/>
              <a:buChar char="○"/>
            </a:pPr>
            <a:r>
              <a:rPr lang="en"/>
              <a:t>This has the same effect as having no model at all.</a:t>
            </a:r>
            <a:endParaRPr/>
          </a:p>
          <a:p>
            <a:pPr indent="-298450" lvl="0" marL="457200" rtl="0" algn="l">
              <a:spcBef>
                <a:spcPts val="0"/>
              </a:spcBef>
              <a:spcAft>
                <a:spcPts val="0"/>
              </a:spcAft>
              <a:buSzPts val="1100"/>
              <a:buChar char="●"/>
            </a:pPr>
            <a:r>
              <a:rPr lang="en"/>
              <a:t>About 8.1% of the time (top right box), the model predicted a delay, but the flight departed on time. - False Positive</a:t>
            </a:r>
            <a:endParaRPr/>
          </a:p>
          <a:p>
            <a:pPr indent="-298450" lvl="1" marL="914400" rtl="0" algn="l">
              <a:spcBef>
                <a:spcPts val="0"/>
              </a:spcBef>
              <a:spcAft>
                <a:spcPts val="0"/>
              </a:spcAft>
              <a:buSzPts val="1100"/>
              <a:buChar char="○"/>
            </a:pPr>
            <a:r>
              <a:rPr lang="en"/>
              <a:t>These instances will beat the purpose of having a model and will impact customer experience the most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examined these cases further…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245ef98ff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245ef98ff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Sample a record with the false positive</a:t>
            </a:r>
            <a:endParaRPr/>
          </a:p>
          <a:p>
            <a:pPr indent="-298450" lvl="0" marL="457200" rtl="0" algn="l">
              <a:spcBef>
                <a:spcPts val="0"/>
              </a:spcBef>
              <a:spcAft>
                <a:spcPts val="0"/>
              </a:spcAft>
              <a:buSzPts val="1100"/>
              <a:buAutoNum type="arabicPeriod"/>
            </a:pPr>
            <a:r>
              <a:rPr lang="en"/>
              <a:t>In this case, the departure time for the </a:t>
            </a:r>
            <a:r>
              <a:rPr lang="en"/>
              <a:t>flight is 20:09 local time.</a:t>
            </a:r>
            <a:endParaRPr/>
          </a:p>
          <a:p>
            <a:pPr indent="-298450" lvl="0" marL="457200" rtl="0" algn="l">
              <a:spcBef>
                <a:spcPts val="0"/>
              </a:spcBef>
              <a:spcAft>
                <a:spcPts val="0"/>
              </a:spcAft>
              <a:buSzPts val="1100"/>
              <a:buAutoNum type="arabicPeriod"/>
            </a:pPr>
            <a:r>
              <a:rPr lang="en"/>
              <a:t>The features are telling us that there were 2 departure delays in the 2 hour window.</a:t>
            </a:r>
            <a:endParaRPr/>
          </a:p>
          <a:p>
            <a:pPr indent="-298450" lvl="0" marL="457200" rtl="0" algn="l">
              <a:spcBef>
                <a:spcPts val="0"/>
              </a:spcBef>
              <a:spcAft>
                <a:spcPts val="0"/>
              </a:spcAft>
              <a:buSzPts val="1100"/>
              <a:buAutoNum type="arabicPeriod"/>
            </a:pPr>
            <a:r>
              <a:rPr lang="en"/>
              <a:t>So, what really happened ?</a:t>
            </a:r>
            <a:endParaRPr/>
          </a:p>
          <a:p>
            <a:pPr indent="-298450" lvl="0" marL="457200" rtl="0" algn="l">
              <a:spcBef>
                <a:spcPts val="0"/>
              </a:spcBef>
              <a:spcAft>
                <a:spcPts val="0"/>
              </a:spcAft>
              <a:buSzPts val="1100"/>
              <a:buAutoNum type="arabicPeriod"/>
            </a:pPr>
            <a:r>
              <a:rPr lang="en"/>
              <a:t>For the route CLT to ILM to be on time, the prior arrival of the tail number should have been on time. But we see a delay from OAJ to CLT</a:t>
            </a:r>
            <a:endParaRPr/>
          </a:p>
          <a:p>
            <a:pPr indent="-298450" lvl="0" marL="457200" rtl="0" algn="l">
              <a:spcBef>
                <a:spcPts val="0"/>
              </a:spcBef>
              <a:spcAft>
                <a:spcPts val="0"/>
              </a:spcAft>
              <a:buSzPts val="1100"/>
              <a:buAutoNum type="arabicPeriod"/>
            </a:pPr>
            <a:r>
              <a:rPr lang="en"/>
              <a:t>The prior flight CLT to OAJ also has a delay. This matches with our feature data… Good</a:t>
            </a:r>
            <a:endParaRPr/>
          </a:p>
          <a:p>
            <a:pPr indent="-298450" lvl="0" marL="457200" rtl="0" algn="l">
              <a:spcBef>
                <a:spcPts val="0"/>
              </a:spcBef>
              <a:spcAft>
                <a:spcPts val="0"/>
              </a:spcAft>
              <a:buSzPts val="1100"/>
              <a:buAutoNum type="arabicPeriod"/>
            </a:pPr>
            <a:r>
              <a:rPr lang="en"/>
              <a:t>Lets look at the inferences</a:t>
            </a:r>
            <a:endParaRPr/>
          </a:p>
          <a:p>
            <a:pPr indent="-298450" lvl="1" marL="914400" rtl="0" algn="l">
              <a:spcBef>
                <a:spcPts val="0"/>
              </a:spcBef>
              <a:spcAft>
                <a:spcPts val="0"/>
              </a:spcAft>
              <a:buSzPts val="1100"/>
              <a:buAutoNum type="alphaLcPeriod"/>
            </a:pPr>
            <a:r>
              <a:rPr lang="en"/>
              <a:t>All these three routes are relatively short distances 191 and 185 miles.</a:t>
            </a:r>
            <a:endParaRPr/>
          </a:p>
          <a:p>
            <a:pPr indent="-298450" lvl="1" marL="914400" rtl="0" algn="l">
              <a:spcBef>
                <a:spcPts val="0"/>
              </a:spcBef>
              <a:spcAft>
                <a:spcPts val="0"/>
              </a:spcAft>
              <a:buSzPts val="1100"/>
              <a:buAutoNum type="alphaLcPeriod"/>
            </a:pPr>
            <a:r>
              <a:rPr lang="en"/>
              <a:t>Though the inbound flight arrived late, the flight still departed on time.</a:t>
            </a:r>
            <a:endParaRPr/>
          </a:p>
          <a:p>
            <a:pPr indent="-298450" lvl="1" marL="914400" rtl="0" algn="l">
              <a:spcBef>
                <a:spcPts val="0"/>
              </a:spcBef>
              <a:spcAft>
                <a:spcPts val="0"/>
              </a:spcAft>
              <a:buSzPts val="1100"/>
              <a:buAutoNum type="alphaLcPeriod"/>
            </a:pPr>
            <a:r>
              <a:rPr lang="en"/>
              <a:t>We seemingly need a feature then which will capture the MINIMUM RESTING PERIOD for the flight at the airport which can avoid the delay.</a:t>
            </a:r>
            <a:endParaRPr/>
          </a:p>
          <a:p>
            <a:pPr indent="-298450" lvl="1" marL="914400" rtl="0" algn="l">
              <a:spcBef>
                <a:spcPts val="0"/>
              </a:spcBef>
              <a:spcAft>
                <a:spcPts val="0"/>
              </a:spcAft>
              <a:buSzPts val="1100"/>
              <a:buAutoNum type="alphaLcPeriod"/>
            </a:pPr>
            <a:r>
              <a:rPr lang="en"/>
              <a:t>We actually introduced this feature and retrained our model with some positive improvements.. Ajeya will talk about this shortly…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9f4ddc37c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9f4ddc37c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Mrinal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21def9dd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21def9dd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chemeClr val="dk1"/>
                </a:solidFill>
                <a:highlight>
                  <a:srgbClr val="FFFFFF"/>
                </a:highlight>
                <a:latin typeface="Roboto"/>
                <a:ea typeface="Roboto"/>
                <a:cs typeface="Roboto"/>
                <a:sym typeface="Roboto"/>
              </a:rPr>
              <a:t>This is an example of a</a:t>
            </a:r>
            <a:r>
              <a:rPr lang="en" sz="1200">
                <a:solidFill>
                  <a:schemeClr val="dk1"/>
                </a:solidFill>
                <a:highlight>
                  <a:srgbClr val="FFFFFF"/>
                </a:highlight>
                <a:latin typeface="Roboto"/>
                <a:ea typeface="Roboto"/>
                <a:cs typeface="Roboto"/>
                <a:sym typeface="Roboto"/>
              </a:rPr>
              <a:t> False Negative</a:t>
            </a:r>
            <a:endParaRPr sz="1200">
              <a:solidFill>
                <a:schemeClr val="dk1"/>
              </a:solidFill>
              <a:highlight>
                <a:srgbClr val="FFFFFF"/>
              </a:highlight>
              <a:latin typeface="Roboto"/>
              <a:ea typeface="Roboto"/>
              <a:cs typeface="Roboto"/>
              <a:sym typeface="Roboto"/>
            </a:endParaRPr>
          </a:p>
          <a:p>
            <a:pPr indent="0" lvl="0" marL="0" rtl="0" algn="l">
              <a:lnSpc>
                <a:spcPct val="160000"/>
              </a:lnSpc>
              <a:spcBef>
                <a:spcPts val="1600"/>
              </a:spcBef>
              <a:spcAft>
                <a:spcPts val="0"/>
              </a:spcAft>
              <a:buNone/>
            </a:pPr>
            <a:r>
              <a:rPr lang="en" sz="1200">
                <a:solidFill>
                  <a:schemeClr val="dk1"/>
                </a:solidFill>
                <a:highlight>
                  <a:srgbClr val="FFFFFF"/>
                </a:highlight>
                <a:latin typeface="Roboto"/>
                <a:ea typeface="Roboto"/>
                <a:cs typeface="Roboto"/>
                <a:sym typeface="Roboto"/>
              </a:rPr>
              <a:t>There is no </a:t>
            </a:r>
            <a:r>
              <a:rPr lang="en" sz="1200">
                <a:solidFill>
                  <a:schemeClr val="dk1"/>
                </a:solidFill>
                <a:highlight>
                  <a:srgbClr val="FFFFFF"/>
                </a:highlight>
                <a:latin typeface="Roboto"/>
                <a:ea typeface="Roboto"/>
                <a:cs typeface="Roboto"/>
                <a:sym typeface="Roboto"/>
              </a:rPr>
              <a:t>flight arrival delays for the given tail number, there are also no departure delays at the origin.</a:t>
            </a:r>
            <a:endParaRPr sz="1200">
              <a:solidFill>
                <a:schemeClr val="dk1"/>
              </a:solidFill>
              <a:highlight>
                <a:srgbClr val="FFFFFF"/>
              </a:highlight>
              <a:latin typeface="Roboto"/>
              <a:ea typeface="Roboto"/>
              <a:cs typeface="Roboto"/>
              <a:sym typeface="Roboto"/>
            </a:endParaRPr>
          </a:p>
          <a:p>
            <a:pPr indent="0" lvl="0" marL="0" rtl="0" algn="l">
              <a:lnSpc>
                <a:spcPct val="160000"/>
              </a:lnSpc>
              <a:spcBef>
                <a:spcPts val="1600"/>
              </a:spcBef>
              <a:spcAft>
                <a:spcPts val="0"/>
              </a:spcAft>
              <a:buNone/>
            </a:pPr>
            <a:r>
              <a:rPr lang="en" sz="1200">
                <a:solidFill>
                  <a:schemeClr val="dk1"/>
                </a:solidFill>
                <a:highlight>
                  <a:srgbClr val="FFFFFF"/>
                </a:highlight>
                <a:latin typeface="Roboto"/>
                <a:ea typeface="Roboto"/>
                <a:cs typeface="Roboto"/>
                <a:sym typeface="Roboto"/>
              </a:rPr>
              <a:t>Nothing extraordinary stands out in the weather.</a:t>
            </a:r>
            <a:endParaRPr sz="1200">
              <a:solidFill>
                <a:schemeClr val="dk1"/>
              </a:solidFill>
              <a:highlight>
                <a:srgbClr val="FFFFFF"/>
              </a:highlight>
              <a:latin typeface="Roboto"/>
              <a:ea typeface="Roboto"/>
              <a:cs typeface="Roboto"/>
              <a:sym typeface="Roboto"/>
            </a:endParaRPr>
          </a:p>
          <a:p>
            <a:pPr indent="0" lvl="0" marL="0" rtl="0" algn="l">
              <a:lnSpc>
                <a:spcPct val="160000"/>
              </a:lnSpc>
              <a:spcBef>
                <a:spcPts val="1600"/>
              </a:spcBef>
              <a:spcAft>
                <a:spcPts val="0"/>
              </a:spcAft>
              <a:buNone/>
            </a:pPr>
            <a:r>
              <a:rPr lang="en" sz="1200">
                <a:solidFill>
                  <a:schemeClr val="dk1"/>
                </a:solidFill>
                <a:highlight>
                  <a:srgbClr val="FFFFFF"/>
                </a:highlight>
                <a:latin typeface="Roboto"/>
                <a:ea typeface="Roboto"/>
                <a:cs typeface="Roboto"/>
                <a:sym typeface="Roboto"/>
              </a:rPr>
              <a:t>Turns out that the actual arrival flight arrived after the prediction was made and it arrived late - Row #7</a:t>
            </a:r>
            <a:endParaRPr sz="1200">
              <a:solidFill>
                <a:schemeClr val="dk1"/>
              </a:solidFill>
              <a:highlight>
                <a:srgbClr val="FFFFFF"/>
              </a:highlight>
              <a:latin typeface="Roboto"/>
              <a:ea typeface="Roboto"/>
              <a:cs typeface="Roboto"/>
              <a:sym typeface="Roboto"/>
            </a:endParaRPr>
          </a:p>
          <a:p>
            <a:pPr indent="0" lvl="0" marL="0" rtl="0" algn="l">
              <a:lnSpc>
                <a:spcPct val="160000"/>
              </a:lnSpc>
              <a:spcBef>
                <a:spcPts val="1600"/>
              </a:spcBef>
              <a:spcAft>
                <a:spcPts val="0"/>
              </a:spcAft>
              <a:buNone/>
            </a:pPr>
            <a:r>
              <a:rPr lang="en" sz="1200">
                <a:solidFill>
                  <a:schemeClr val="dk1"/>
                </a:solidFill>
                <a:highlight>
                  <a:srgbClr val="FFFFFF"/>
                </a:highlight>
                <a:latin typeface="Roboto"/>
                <a:ea typeface="Roboto"/>
                <a:cs typeface="Roboto"/>
                <a:sym typeface="Roboto"/>
              </a:rPr>
              <a:t>Window 10:48 AM to 12:48 PM Local Time</a:t>
            </a:r>
            <a:endParaRPr sz="12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23dd243b7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23dd243b7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45ef98ff0_2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45ef98ff0_2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Ajeya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Assistant"/>
                <a:ea typeface="Assistant"/>
                <a:cs typeface="Assistant"/>
                <a:sym typeface="Assistant"/>
              </a:rPr>
              <a:t>Added new features</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number_flights_carrier</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number_dep_delay_carrier</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percent_dep_delay_carrier</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Resting_time_tail_num</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We see that after adding these features, the ensemble with logistic regression as the meta or level 1 model has had a significant improvement in its scores, with AUC going up to .87 from .81 and F1-score going up to .71 from .64. The confusion matrix reveals that we managed to improve true positives and false negatives, while there was a small decrease in the true negative and false positives.</a:t>
            </a:r>
            <a:endParaRPr sz="1200">
              <a:solidFill>
                <a:schemeClr val="dk1"/>
              </a:solidFill>
              <a:latin typeface="Assistant"/>
              <a:ea typeface="Assistant"/>
              <a:cs typeface="Assistant"/>
              <a:sym typeface="Assistan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1f9caa5c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1f9caa5c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Kumar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23dd243b7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23dd243b7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chemeClr val="dk1"/>
                </a:solidFill>
                <a:highlight>
                  <a:srgbClr val="FFFFFF"/>
                </a:highlight>
                <a:latin typeface="Roboto"/>
                <a:ea typeface="Roboto"/>
                <a:cs typeface="Roboto"/>
                <a:sym typeface="Roboto"/>
              </a:rPr>
              <a:t>Kumar</a:t>
            </a:r>
            <a:endParaRPr sz="1200">
              <a:solidFill>
                <a:schemeClr val="dk1"/>
              </a:solidFill>
              <a:highlight>
                <a:srgbClr val="FFFFFF"/>
              </a:highlight>
              <a:latin typeface="Roboto"/>
              <a:ea typeface="Roboto"/>
              <a:cs typeface="Roboto"/>
              <a:sym typeface="Roboto"/>
            </a:endParaRPr>
          </a:p>
          <a:p>
            <a:pPr indent="-304800" lvl="0" marL="457200" rtl="0" algn="l">
              <a:lnSpc>
                <a:spcPct val="160000"/>
              </a:lnSpc>
              <a:spcBef>
                <a:spcPts val="1600"/>
              </a:spcBef>
              <a:spcAft>
                <a:spcPts val="0"/>
              </a:spcAft>
              <a:buClr>
                <a:schemeClr val="dk1"/>
              </a:buClr>
              <a:buSzPts val="1200"/>
              <a:buFont typeface="Roboto"/>
              <a:buAutoNum type="arabicPeriod"/>
            </a:pPr>
            <a:r>
              <a:rPr b="1" lang="en" sz="1200">
                <a:solidFill>
                  <a:schemeClr val="dk1"/>
                </a:solidFill>
                <a:highlight>
                  <a:srgbClr val="FFFFFF"/>
                </a:highlight>
                <a:latin typeface="Roboto"/>
                <a:ea typeface="Roboto"/>
                <a:cs typeface="Roboto"/>
                <a:sym typeface="Roboto"/>
              </a:rPr>
              <a:t>Extend Error Analysis</a:t>
            </a:r>
            <a:r>
              <a:rPr lang="en" sz="1200">
                <a:solidFill>
                  <a:schemeClr val="dk1"/>
                </a:solidFill>
                <a:highlight>
                  <a:srgbClr val="FFFFFF"/>
                </a:highlight>
                <a:latin typeface="Roboto"/>
                <a:ea typeface="Roboto"/>
                <a:cs typeface="Roboto"/>
                <a:sym typeface="Roboto"/>
              </a:rPr>
              <a:t> </a:t>
            </a:r>
            <a:r>
              <a:rPr b="1" lang="en" sz="1200">
                <a:solidFill>
                  <a:schemeClr val="dk1"/>
                </a:solidFill>
                <a:highlight>
                  <a:srgbClr val="FFFFFF"/>
                </a:highlight>
                <a:latin typeface="Roboto"/>
                <a:ea typeface="Roboto"/>
                <a:cs typeface="Roboto"/>
                <a:sym typeface="Roboto"/>
              </a:rPr>
              <a:t>exercise</a:t>
            </a:r>
            <a:r>
              <a:rPr lang="en" sz="1200">
                <a:solidFill>
                  <a:schemeClr val="dk1"/>
                </a:solidFill>
                <a:highlight>
                  <a:srgbClr val="FFFFFF"/>
                </a:highlight>
                <a:latin typeface="Roboto"/>
                <a:ea typeface="Roboto"/>
                <a:cs typeface="Roboto"/>
                <a:sym typeface="Roboto"/>
              </a:rPr>
              <a:t> to establish concrete patterns in errors.</a:t>
            </a:r>
            <a:endParaRPr sz="1200">
              <a:solidFill>
                <a:schemeClr val="dk1"/>
              </a:solidFill>
              <a:highlight>
                <a:srgbClr val="FFFFFF"/>
              </a:highlight>
              <a:latin typeface="Roboto"/>
              <a:ea typeface="Roboto"/>
              <a:cs typeface="Roboto"/>
              <a:sym typeface="Roboto"/>
            </a:endParaRPr>
          </a:p>
          <a:p>
            <a:pPr indent="-304800" lvl="0" marL="457200" rtl="0" algn="l">
              <a:lnSpc>
                <a:spcPct val="160000"/>
              </a:lnSpc>
              <a:spcBef>
                <a:spcPts val="0"/>
              </a:spcBef>
              <a:spcAft>
                <a:spcPts val="0"/>
              </a:spcAft>
              <a:buClr>
                <a:schemeClr val="dk1"/>
              </a:buClr>
              <a:buSzPts val="1200"/>
              <a:buFont typeface="Roboto"/>
              <a:buAutoNum type="arabicPeriod"/>
            </a:pPr>
            <a:r>
              <a:rPr b="1" lang="en" sz="1200">
                <a:solidFill>
                  <a:schemeClr val="dk1"/>
                </a:solidFill>
                <a:highlight>
                  <a:srgbClr val="FFFFFF"/>
                </a:highlight>
                <a:latin typeface="Roboto"/>
                <a:ea typeface="Roboto"/>
                <a:cs typeface="Roboto"/>
                <a:sym typeface="Roboto"/>
              </a:rPr>
              <a:t>Featur</a:t>
            </a:r>
            <a:r>
              <a:rPr b="1" lang="en" sz="1200">
                <a:solidFill>
                  <a:schemeClr val="dk1"/>
                </a:solidFill>
                <a:highlight>
                  <a:srgbClr val="FFFFFF"/>
                </a:highlight>
                <a:latin typeface="Roboto"/>
                <a:ea typeface="Roboto"/>
                <a:cs typeface="Roboto"/>
                <a:sym typeface="Roboto"/>
              </a:rPr>
              <a:t>e Engineering</a:t>
            </a:r>
            <a:endParaRPr b="1"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Weather at </a:t>
            </a:r>
            <a:r>
              <a:rPr lang="en" sz="1200">
                <a:solidFill>
                  <a:schemeClr val="dk1"/>
                </a:solidFill>
                <a:highlight>
                  <a:srgbClr val="FFFFFF"/>
                </a:highlight>
                <a:latin typeface="Roboto"/>
                <a:ea typeface="Roboto"/>
                <a:cs typeface="Roboto"/>
                <a:sym typeface="Roboto"/>
              </a:rPr>
              <a:t>destination, specially for short duration flights.</a:t>
            </a:r>
            <a:endParaRPr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Weather forecast params</a:t>
            </a:r>
            <a:endParaRPr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Airline, Carrier and Tail Number specific features</a:t>
            </a:r>
            <a:endParaRPr sz="1200">
              <a:solidFill>
                <a:schemeClr val="dk1"/>
              </a:solidFill>
              <a:highlight>
                <a:srgbClr val="FFFFFF"/>
              </a:highlight>
              <a:latin typeface="Roboto"/>
              <a:ea typeface="Roboto"/>
              <a:cs typeface="Roboto"/>
              <a:sym typeface="Roboto"/>
            </a:endParaRPr>
          </a:p>
          <a:p>
            <a:pPr indent="-304800" lvl="0" marL="457200" rtl="0" algn="l">
              <a:lnSpc>
                <a:spcPct val="160000"/>
              </a:lnSpc>
              <a:spcBef>
                <a:spcPts val="0"/>
              </a:spcBef>
              <a:spcAft>
                <a:spcPts val="0"/>
              </a:spcAft>
              <a:buClr>
                <a:schemeClr val="dk1"/>
              </a:buClr>
              <a:buSzPts val="1200"/>
              <a:buFont typeface="Roboto"/>
              <a:buAutoNum type="arabicPeriod"/>
            </a:pPr>
            <a:r>
              <a:rPr b="1" lang="en" sz="1200">
                <a:solidFill>
                  <a:schemeClr val="dk1"/>
                </a:solidFill>
                <a:highlight>
                  <a:srgbClr val="FFFFFF"/>
                </a:highlight>
                <a:latin typeface="Roboto"/>
                <a:ea typeface="Roboto"/>
                <a:cs typeface="Roboto"/>
                <a:sym typeface="Roboto"/>
              </a:rPr>
              <a:t>ML Techniques</a:t>
            </a:r>
            <a:endParaRPr b="1"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Consider re-evaluating Tree Based Models without applying One Hot Encoding knowing the potential downsides of OHE for such models.</a:t>
            </a:r>
            <a:endParaRPr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Consider building models specific to distinct geographies across US.</a:t>
            </a:r>
            <a:endParaRPr b="1" sz="1200">
              <a:solidFill>
                <a:schemeClr val="dk1"/>
              </a:solidFill>
              <a:highlight>
                <a:srgbClr val="FFFFFF"/>
              </a:highlight>
              <a:latin typeface="Roboto"/>
              <a:ea typeface="Roboto"/>
              <a:cs typeface="Roboto"/>
              <a:sym typeface="Roboto"/>
            </a:endParaRPr>
          </a:p>
          <a:p>
            <a:pPr indent="-304800" lvl="0" marL="457200" rtl="0" algn="l">
              <a:lnSpc>
                <a:spcPct val="160000"/>
              </a:lnSpc>
              <a:spcBef>
                <a:spcPts val="0"/>
              </a:spcBef>
              <a:spcAft>
                <a:spcPts val="0"/>
              </a:spcAft>
              <a:buClr>
                <a:schemeClr val="dk1"/>
              </a:buClr>
              <a:buSzPts val="1200"/>
              <a:buFont typeface="Roboto"/>
              <a:buAutoNum type="arabicPeriod"/>
            </a:pPr>
            <a:r>
              <a:rPr b="1" lang="en" sz="1200">
                <a:solidFill>
                  <a:schemeClr val="dk1"/>
                </a:solidFill>
                <a:highlight>
                  <a:srgbClr val="FFFFFF"/>
                </a:highlight>
                <a:latin typeface="Roboto"/>
                <a:ea typeface="Roboto"/>
                <a:cs typeface="Roboto"/>
                <a:sym typeface="Roboto"/>
              </a:rPr>
              <a:t>Graph based modeling</a:t>
            </a:r>
            <a:endParaRPr b="1" sz="1200">
              <a:solidFill>
                <a:schemeClr val="dk1"/>
              </a:solidFill>
              <a:highlight>
                <a:srgbClr val="FFFFFF"/>
              </a:highlight>
              <a:latin typeface="Roboto"/>
              <a:ea typeface="Roboto"/>
              <a:cs typeface="Roboto"/>
              <a:sym typeface="Roboto"/>
            </a:endParaRPr>
          </a:p>
          <a:p>
            <a:pPr indent="-304800" lvl="1" marL="914400" rtl="0" algn="l">
              <a:lnSpc>
                <a:spcPct val="160000"/>
              </a:lnSpc>
              <a:spcBef>
                <a:spcPts val="0"/>
              </a:spcBef>
              <a:spcAft>
                <a:spcPts val="0"/>
              </a:spcAft>
              <a:buClr>
                <a:schemeClr val="dk1"/>
              </a:buClr>
              <a:buSzPts val="1200"/>
              <a:buFont typeface="Roboto"/>
              <a:buAutoNum type="alphaLcPeriod"/>
            </a:pPr>
            <a:r>
              <a:rPr lang="en" sz="1200">
                <a:solidFill>
                  <a:schemeClr val="dk1"/>
                </a:solidFill>
                <a:highlight>
                  <a:srgbClr val="FFFFFF"/>
                </a:highlight>
                <a:latin typeface="Roboto"/>
                <a:ea typeface="Roboto"/>
                <a:cs typeface="Roboto"/>
                <a:sym typeface="Roboto"/>
              </a:rPr>
              <a:t>Consider evaluation of graph model based on delay network to take into account the propagation effects of delays due to airline, flight, or extreme weather conditions at different geographical locations across the nation.</a:t>
            </a:r>
            <a:endParaRPr sz="12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Assistant"/>
              <a:buAutoNum type="arabicPeriod"/>
            </a:pPr>
            <a:r>
              <a:rPr lang="en" sz="1600">
                <a:solidFill>
                  <a:schemeClr val="dk1"/>
                </a:solidFill>
                <a:latin typeface="Assistant"/>
                <a:ea typeface="Assistant"/>
                <a:cs typeface="Assistant"/>
                <a:sym typeface="Assistant"/>
              </a:rPr>
              <a:t>Additional feature engineering</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AutoNum type="arabicPeriod"/>
            </a:pPr>
            <a:r>
              <a:rPr lang="en" sz="1600">
                <a:solidFill>
                  <a:schemeClr val="dk1"/>
                </a:solidFill>
                <a:latin typeface="Assistant"/>
                <a:ea typeface="Assistant"/>
                <a:cs typeface="Assistant"/>
                <a:sym typeface="Assistant"/>
              </a:rPr>
              <a:t>Possible integration with services such as FlightAware</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AutoNum type="arabicPeriod"/>
            </a:pPr>
            <a:r>
              <a:rPr lang="en" sz="1600">
                <a:solidFill>
                  <a:schemeClr val="dk1"/>
                </a:solidFill>
                <a:latin typeface="Assistant"/>
                <a:ea typeface="Assistant"/>
                <a:cs typeface="Assistant"/>
                <a:sym typeface="Assistant"/>
              </a:rPr>
              <a:t>Forward time-window based training on models</a:t>
            </a:r>
            <a:endParaRPr sz="1600">
              <a:solidFill>
                <a:schemeClr val="dk1"/>
              </a:solidFill>
              <a:latin typeface="Assistant"/>
              <a:ea typeface="Assistant"/>
              <a:cs typeface="Assistant"/>
              <a:sym typeface="Assistant"/>
            </a:endParaRPr>
          </a:p>
          <a:p>
            <a:pPr indent="0" lvl="0" marL="0" rtl="0" algn="l">
              <a:lnSpc>
                <a:spcPct val="160000"/>
              </a:lnSpc>
              <a:spcBef>
                <a:spcPts val="0"/>
              </a:spcBef>
              <a:spcAft>
                <a:spcPts val="160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9e85b3a0e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9e85b3a0e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81f13bb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081f13bb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Mrinal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1a8f90ba4f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1a8f90ba4f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Sushant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1a8f90ba4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1a8f90ba4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Sushant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1a8f90ba4f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1a8f90ba4f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Kumar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ROC curve</a:t>
            </a:r>
            <a:endParaRPr/>
          </a:p>
          <a:p>
            <a:pPr indent="0" lvl="0" marL="0" rtl="0" algn="l">
              <a:spcBef>
                <a:spcPts val="0"/>
              </a:spcBef>
              <a:spcAft>
                <a:spcPts val="0"/>
              </a:spcAft>
              <a:buNone/>
            </a:pPr>
            <a:r>
              <a:rPr lang="en"/>
              <a:t>Compare to a baseline model (guess majority)</a:t>
            </a:r>
            <a:endParaRPr/>
          </a:p>
          <a:p>
            <a:pPr indent="0" lvl="0" marL="0" rtl="0" algn="l">
              <a:spcBef>
                <a:spcPts val="0"/>
              </a:spcBef>
              <a:spcAft>
                <a:spcPts val="0"/>
              </a:spcAft>
              <a:buNone/>
            </a:pPr>
            <a:r>
              <a:rPr lang="en"/>
              <a:t>Do the debugging, why is the model not performing well, etc.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a8f90ba4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1a8f90ba4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Mrinal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Classification problem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Evaluate with ROC curve due to imbalance in predicting class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 AUC to compare model to model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1a8f90ba4f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1a8f90ba4f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Kumar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1a8f90ba4f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1a8f90ba4f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Mrinal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Random forest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f9caa5c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f9caa5c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1a8f90ba4f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1a8f90ba4f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Mrinal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81f13bb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81f13bb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Ajeya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three datasets </a:t>
            </a:r>
            <a:r>
              <a:rPr lang="en">
                <a:solidFill>
                  <a:schemeClr val="dk1"/>
                </a:solidFill>
              </a:rPr>
              <a:t>with data from 2015-2019 </a:t>
            </a:r>
            <a:r>
              <a:rPr lang="en"/>
              <a:t>- the airlines dataset, the weather dataset and </a:t>
            </a:r>
            <a:r>
              <a:rPr lang="en"/>
              <a:t>weather stations. The airlines dataset has features related to the time of the flight’s departure, the origin and destination airports, features related to the carrier and the flight. The weather dataset has weather recordings </a:t>
            </a:r>
            <a:r>
              <a:rPr lang="en">
                <a:solidFill>
                  <a:schemeClr val="dk1"/>
                </a:solidFill>
              </a:rPr>
              <a:t>such as wind, visibility, pressure, temperature captured periodically </a:t>
            </a:r>
            <a:r>
              <a:rPr lang="en"/>
              <a:t>at different stations and the weather stations dataset has geolocation information of the weather stations and their distance to other stations.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081f13bbc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081f13bbc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Ajeya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EDA on the airlines dataset reveals that there is an imbalance between the number of flights that are delayed and the number of flights that were on-schedule.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causes of flight delays reveals that the major reasons for delays are either due to the carrier or the aircraft itself and  weather plays a minor role in determining whether flights would be delayed. We cannot however discount weather altogether because major events such as tornadoes, hurricanes, snow storms could cause air traffic to be affected even at airports where weather conditions are good.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find that the hour of the day during which the flight departs plays a significant role in deciding whether flights may be delayed.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Talk about dimension reductions and what features we used based on this analysis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1a8f90ba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1a8f90ba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Ajeya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find out from the airlines dataset that the busiest flight sectors also tend to have more flight delays.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3254fac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23254fac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Ajeya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Based on the different causes of delays we saw earlier, we try to see how these delays in a 2 hr window 2 hours prior to the departure time affect the flight’s departure status.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see that delayed aircrafts tend to have more arrival delays for an aircraft 2 hrs prior to its scheduled departure.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Similarly, delayed aircrafts tend to have more departure delays due to the carrier and delays due to airport in the 2 hrs prior to scheduled departure than those that are on-schedule.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we measure the average time an aircraft spends at the airport between its arrival and the next departure. We call this the resting time for aircraft. We see that delayed aircrafts have a mean resting time less than aircrafts that departed as scheduled.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a8f90ba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1a8f90ba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Ajeya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From the weather data set, we extract different weather measurements such as wind  rate, wind direction, visibility distance, ceiling height, air temperature, dew point temperature, sea level pressure. Plotting a correlation matrix, reveals some strong correlation between visible distance and ceiling height, dew point temperature and wind speed rate. On the histograms you can see that some of the features show extreme values. These are actually missing values represented as 9999, 99 or 999.</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1a8f90ba4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1a8f90ba4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count: 147 (with one hot encoding)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3993148" y="2319577"/>
            <a:ext cx="8144237" cy="6648789"/>
            <a:chOff x="3993148" y="2319577"/>
            <a:chExt cx="8144237" cy="6648789"/>
          </a:xfrm>
        </p:grpSpPr>
        <p:sp>
          <p:nvSpPr>
            <p:cNvPr id="11" name="Google Shape;11;p2"/>
            <p:cNvSpPr/>
            <p:nvPr/>
          </p:nvSpPr>
          <p:spPr>
            <a:xfrm flipH="1" rot="-7373547">
              <a:off x="6686843" y="37185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7373547">
              <a:off x="4668006" y="3363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4226835" y="-364285"/>
            <a:ext cx="6864805" cy="7906762"/>
            <a:chOff x="-4226835" y="-364285"/>
            <a:chExt cx="6864805" cy="7906762"/>
          </a:xfrm>
        </p:grpSpPr>
        <p:sp>
          <p:nvSpPr>
            <p:cNvPr id="14" name="Google Shape;14;p2"/>
            <p:cNvSpPr/>
            <p:nvPr/>
          </p:nvSpPr>
          <p:spPr>
            <a:xfrm rot="-9479323">
              <a:off x="-3612777" y="377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9479323">
              <a:off x="-2751572" y="2594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4784682" y="-3746717"/>
            <a:ext cx="7837286" cy="7451417"/>
            <a:chOff x="4784682" y="-3746717"/>
            <a:chExt cx="7837286" cy="7451417"/>
          </a:xfrm>
        </p:grpSpPr>
        <p:sp>
          <p:nvSpPr>
            <p:cNvPr id="17" name="Google Shape;17;p2"/>
            <p:cNvSpPr/>
            <p:nvPr/>
          </p:nvSpPr>
          <p:spPr>
            <a:xfrm flipH="1" rot="8937730">
              <a:off x="5526852" y="-28164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rot="8937730">
              <a:off x="7104038" y="-1431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 name="Google Shape;19;p2"/>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2"/>
          <p:cNvCxnSpPr/>
          <p:nvPr/>
        </p:nvCxnSpPr>
        <p:spPr>
          <a:xfrm>
            <a:off x="-47050" y="551367"/>
            <a:ext cx="9249900" cy="0"/>
          </a:xfrm>
          <a:prstGeom prst="straightConnector1">
            <a:avLst/>
          </a:prstGeom>
          <a:noFill/>
          <a:ln cap="flat" cmpd="sng" w="9525">
            <a:solidFill>
              <a:schemeClr val="dk1"/>
            </a:solidFill>
            <a:prstDash val="solid"/>
            <a:round/>
            <a:headEnd len="med" w="med" type="none"/>
            <a:tailEnd len="med" w="med" type="none"/>
          </a:ln>
        </p:spPr>
      </p:cxnSp>
      <p:sp>
        <p:nvSpPr>
          <p:cNvPr id="21" name="Google Shape;21;p2"/>
          <p:cNvSpPr txBox="1"/>
          <p:nvPr>
            <p:ph type="ctrTitle"/>
          </p:nvPr>
        </p:nvSpPr>
        <p:spPr>
          <a:xfrm>
            <a:off x="926210" y="753669"/>
            <a:ext cx="6125400" cy="1897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4300">
                <a:solidFill>
                  <a:srgbClr val="212529"/>
                </a:solidFill>
                <a:latin typeface="Archivo ExtraBold"/>
                <a:ea typeface="Archivo ExtraBold"/>
                <a:cs typeface="Archivo ExtraBold"/>
                <a:sym typeface="Archiv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 name="Google Shape;22;p2"/>
          <p:cNvSpPr txBox="1"/>
          <p:nvPr>
            <p:ph idx="1" type="subTitle"/>
          </p:nvPr>
        </p:nvSpPr>
        <p:spPr>
          <a:xfrm>
            <a:off x="926200" y="2738603"/>
            <a:ext cx="3442200" cy="33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500">
                <a:latin typeface="Assistant"/>
                <a:ea typeface="Assistant"/>
                <a:cs typeface="Assistant"/>
                <a:sym typeface="Assistan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2"/>
          <p:cNvSpPr/>
          <p:nvPr/>
        </p:nvSpPr>
        <p:spPr>
          <a:xfrm>
            <a:off x="1139600" y="3970863"/>
            <a:ext cx="1691775" cy="464875"/>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61475" y="2402248"/>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254273" y="1081523"/>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47075" y="5003475"/>
            <a:ext cx="9190925" cy="160970"/>
          </a:xfrm>
          <a:custGeom>
            <a:rect b="b" l="l" r="r" t="t"/>
            <a:pathLst>
              <a:path extrusionOk="0" h="12783" w="256479">
                <a:moveTo>
                  <a:pt x="1" y="0"/>
                </a:moveTo>
                <a:lnTo>
                  <a:pt x="256479" y="0"/>
                </a:lnTo>
                <a:lnTo>
                  <a:pt x="256479" y="12782"/>
                </a:lnTo>
                <a:lnTo>
                  <a:pt x="1" y="1278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11"/>
          <p:cNvSpPr txBox="1"/>
          <p:nvPr>
            <p:ph hasCustomPrompt="1" type="title"/>
          </p:nvPr>
        </p:nvSpPr>
        <p:spPr>
          <a:xfrm>
            <a:off x="1117800" y="1322500"/>
            <a:ext cx="6908400" cy="17679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7" name="Google Shape;167;p11"/>
          <p:cNvSpPr txBox="1"/>
          <p:nvPr>
            <p:ph idx="1" type="body"/>
          </p:nvPr>
        </p:nvSpPr>
        <p:spPr>
          <a:xfrm>
            <a:off x="1513825" y="3158950"/>
            <a:ext cx="5389500" cy="50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68" name="Google Shape;168;p11"/>
          <p:cNvGrpSpPr/>
          <p:nvPr/>
        </p:nvGrpSpPr>
        <p:grpSpPr>
          <a:xfrm>
            <a:off x="5131060" y="1199191"/>
            <a:ext cx="7634337" cy="7776286"/>
            <a:chOff x="5131060" y="1199191"/>
            <a:chExt cx="7634337" cy="7776286"/>
          </a:xfrm>
        </p:grpSpPr>
        <p:sp>
          <p:nvSpPr>
            <p:cNvPr id="169" name="Google Shape;169;p11"/>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1"/>
          <p:cNvGrpSpPr/>
          <p:nvPr/>
        </p:nvGrpSpPr>
        <p:grpSpPr>
          <a:xfrm>
            <a:off x="-3360060" y="239715"/>
            <a:ext cx="6864805" cy="7906762"/>
            <a:chOff x="-3360060" y="239715"/>
            <a:chExt cx="6864805" cy="7906762"/>
          </a:xfrm>
        </p:grpSpPr>
        <p:sp>
          <p:nvSpPr>
            <p:cNvPr id="172" name="Google Shape;172;p11"/>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3713745" y="-3325550"/>
            <a:ext cx="8211561" cy="6465808"/>
            <a:chOff x="3713745" y="-3325550"/>
            <a:chExt cx="8211561" cy="6465808"/>
          </a:xfrm>
        </p:grpSpPr>
        <p:sp>
          <p:nvSpPr>
            <p:cNvPr id="175" name="Google Shape;175;p11"/>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 name="Google Shape;177;p11"/>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1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11"/>
          <p:cNvSpPr/>
          <p:nvPr/>
        </p:nvSpPr>
        <p:spPr>
          <a:xfrm>
            <a:off x="1267450" y="3759611"/>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5322650" y="3873686"/>
            <a:ext cx="1497221" cy="411414"/>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478636" y="614948"/>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3" name="Shape 183"/>
        <p:cNvGrpSpPr/>
        <p:nvPr/>
      </p:nvGrpSpPr>
      <p:grpSpPr>
        <a:xfrm>
          <a:off x="0" y="0"/>
          <a:ext cx="0" cy="0"/>
          <a:chOff x="0" y="0"/>
          <a:chExt cx="0" cy="0"/>
        </a:xfrm>
      </p:grpSpPr>
      <p:sp>
        <p:nvSpPr>
          <p:cNvPr id="184" name="Google Shape;18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5" name="Shape 185"/>
        <p:cNvGrpSpPr/>
        <p:nvPr/>
      </p:nvGrpSpPr>
      <p:grpSpPr>
        <a:xfrm>
          <a:off x="0" y="0"/>
          <a:ext cx="0" cy="0"/>
          <a:chOff x="0" y="0"/>
          <a:chExt cx="0" cy="0"/>
        </a:xfrm>
      </p:grpSpPr>
      <p:grpSp>
        <p:nvGrpSpPr>
          <p:cNvPr id="186" name="Google Shape;186;p13"/>
          <p:cNvGrpSpPr/>
          <p:nvPr/>
        </p:nvGrpSpPr>
        <p:grpSpPr>
          <a:xfrm>
            <a:off x="3799235" y="2435377"/>
            <a:ext cx="8220712" cy="6596164"/>
            <a:chOff x="3799235" y="2435377"/>
            <a:chExt cx="8220712" cy="6596164"/>
          </a:xfrm>
        </p:grpSpPr>
        <p:sp>
          <p:nvSpPr>
            <p:cNvPr id="187" name="Google Shape;187;p13"/>
            <p:cNvSpPr/>
            <p:nvPr/>
          </p:nvSpPr>
          <p:spPr>
            <a:xfrm flipH="1" rot="-7373547">
              <a:off x="6569405" y="37817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flipH="1" rot="-7373547">
              <a:off x="4474094" y="34793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3"/>
          <p:cNvGrpSpPr/>
          <p:nvPr/>
        </p:nvGrpSpPr>
        <p:grpSpPr>
          <a:xfrm>
            <a:off x="-3791755" y="-2230748"/>
            <a:ext cx="6366120" cy="7945913"/>
            <a:chOff x="-10496805" y="2886777"/>
            <a:chExt cx="6366120" cy="7945913"/>
          </a:xfrm>
        </p:grpSpPr>
        <p:sp>
          <p:nvSpPr>
            <p:cNvPr id="190" name="Google Shape;190;p13"/>
            <p:cNvSpPr/>
            <p:nvPr/>
          </p:nvSpPr>
          <p:spPr>
            <a:xfrm rot="-9479323">
              <a:off x="-9520227" y="58851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9479323">
              <a:off x="-9882747" y="36284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3"/>
          <p:cNvGrpSpPr/>
          <p:nvPr/>
        </p:nvGrpSpPr>
        <p:grpSpPr>
          <a:xfrm>
            <a:off x="4867370" y="-4071642"/>
            <a:ext cx="8069311" cy="7536917"/>
            <a:chOff x="-8909405" y="115483"/>
            <a:chExt cx="8069311" cy="7536917"/>
          </a:xfrm>
        </p:grpSpPr>
        <p:sp>
          <p:nvSpPr>
            <p:cNvPr id="193" name="Google Shape;193;p13"/>
            <p:cNvSpPr/>
            <p:nvPr/>
          </p:nvSpPr>
          <p:spPr>
            <a:xfrm flipH="1" rot="8937730">
              <a:off x="-8167235" y="10457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flipH="1" rot="8937730">
              <a:off x="-6358024" y="2516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3"/>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3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6" name="Google Shape;196;p13"/>
          <p:cNvSpPr txBox="1"/>
          <p:nvPr>
            <p:ph idx="2" type="title"/>
          </p:nvPr>
        </p:nvSpPr>
        <p:spPr>
          <a:xfrm>
            <a:off x="1251706" y="1771518"/>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28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7" name="Google Shape;197;p13"/>
          <p:cNvSpPr txBox="1"/>
          <p:nvPr>
            <p:ph idx="1" type="subTitle"/>
          </p:nvPr>
        </p:nvSpPr>
        <p:spPr>
          <a:xfrm>
            <a:off x="1149588" y="2239601"/>
            <a:ext cx="2121300" cy="523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3"/>
          <p:cNvSpPr txBox="1"/>
          <p:nvPr>
            <p:ph hasCustomPrompt="1" idx="3" type="title"/>
          </p:nvPr>
        </p:nvSpPr>
        <p:spPr>
          <a:xfrm>
            <a:off x="1149588" y="1138218"/>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9" name="Google Shape;199;p13"/>
          <p:cNvSpPr txBox="1"/>
          <p:nvPr>
            <p:ph idx="4" type="title"/>
          </p:nvPr>
        </p:nvSpPr>
        <p:spPr>
          <a:xfrm>
            <a:off x="4918369" y="1771518"/>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13"/>
          <p:cNvSpPr txBox="1"/>
          <p:nvPr>
            <p:ph idx="5" type="subTitle"/>
          </p:nvPr>
        </p:nvSpPr>
        <p:spPr>
          <a:xfrm>
            <a:off x="4816242" y="223960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13"/>
          <p:cNvSpPr txBox="1"/>
          <p:nvPr>
            <p:ph hasCustomPrompt="1" idx="6" type="title"/>
          </p:nvPr>
        </p:nvSpPr>
        <p:spPr>
          <a:xfrm>
            <a:off x="4816237" y="1138218"/>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2" name="Google Shape;202;p13"/>
          <p:cNvSpPr txBox="1"/>
          <p:nvPr>
            <p:ph idx="7" type="title"/>
          </p:nvPr>
        </p:nvSpPr>
        <p:spPr>
          <a:xfrm>
            <a:off x="1251706" y="3465272"/>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13"/>
          <p:cNvSpPr txBox="1"/>
          <p:nvPr>
            <p:ph idx="8" type="subTitle"/>
          </p:nvPr>
        </p:nvSpPr>
        <p:spPr>
          <a:xfrm>
            <a:off x="1149588" y="393335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13"/>
          <p:cNvSpPr txBox="1"/>
          <p:nvPr>
            <p:ph hasCustomPrompt="1" idx="9" type="title"/>
          </p:nvPr>
        </p:nvSpPr>
        <p:spPr>
          <a:xfrm>
            <a:off x="1149588" y="2831969"/>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5" name="Google Shape;205;p13"/>
          <p:cNvSpPr txBox="1"/>
          <p:nvPr>
            <p:ph idx="13" type="title"/>
          </p:nvPr>
        </p:nvSpPr>
        <p:spPr>
          <a:xfrm>
            <a:off x="4918369" y="3465272"/>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13"/>
          <p:cNvSpPr txBox="1"/>
          <p:nvPr>
            <p:ph idx="14" type="subTitle"/>
          </p:nvPr>
        </p:nvSpPr>
        <p:spPr>
          <a:xfrm>
            <a:off x="4816242" y="393335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13"/>
          <p:cNvSpPr txBox="1"/>
          <p:nvPr>
            <p:ph hasCustomPrompt="1" idx="15" type="title"/>
          </p:nvPr>
        </p:nvSpPr>
        <p:spPr>
          <a:xfrm>
            <a:off x="4816237" y="2831969"/>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cxnSp>
        <p:nvCxnSpPr>
          <p:cNvPr id="208" name="Google Shape;208;p13"/>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09" name="Google Shape;209;p1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10" name="Google Shape;210;p13"/>
          <p:cNvCxnSpPr/>
          <p:nvPr/>
        </p:nvCxnSpPr>
        <p:spPr>
          <a:xfrm rot="10800000">
            <a:off x="-47050" y="4622600"/>
            <a:ext cx="9249900" cy="0"/>
          </a:xfrm>
          <a:prstGeom prst="straightConnector1">
            <a:avLst/>
          </a:prstGeom>
          <a:noFill/>
          <a:ln cap="flat" cmpd="sng" w="9525">
            <a:solidFill>
              <a:schemeClr val="dk1"/>
            </a:solidFill>
            <a:prstDash val="solid"/>
            <a:round/>
            <a:headEnd len="med" w="med" type="none"/>
            <a:tailEnd len="med" w="med" type="none"/>
          </a:ln>
        </p:spPr>
      </p:cxnSp>
      <p:sp>
        <p:nvSpPr>
          <p:cNvPr id="211" name="Google Shape;21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12" name="Shape 212"/>
        <p:cNvGrpSpPr/>
        <p:nvPr/>
      </p:nvGrpSpPr>
      <p:grpSpPr>
        <a:xfrm>
          <a:off x="0" y="0"/>
          <a:ext cx="0" cy="0"/>
          <a:chOff x="0" y="0"/>
          <a:chExt cx="0" cy="0"/>
        </a:xfrm>
      </p:grpSpPr>
      <p:grpSp>
        <p:nvGrpSpPr>
          <p:cNvPr id="213" name="Google Shape;213;p14"/>
          <p:cNvGrpSpPr/>
          <p:nvPr/>
        </p:nvGrpSpPr>
        <p:grpSpPr>
          <a:xfrm>
            <a:off x="3797298" y="2319577"/>
            <a:ext cx="8540749" cy="6545489"/>
            <a:chOff x="2810973" y="6645577"/>
            <a:chExt cx="8540749" cy="6545489"/>
          </a:xfrm>
        </p:grpSpPr>
        <p:sp>
          <p:nvSpPr>
            <p:cNvPr id="214" name="Google Shape;214;p14"/>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4"/>
          <p:cNvGrpSpPr/>
          <p:nvPr/>
        </p:nvGrpSpPr>
        <p:grpSpPr>
          <a:xfrm>
            <a:off x="4961715" y="-3783460"/>
            <a:ext cx="7808105" cy="7141912"/>
            <a:chOff x="-16071160" y="5014390"/>
            <a:chExt cx="7808105" cy="7141912"/>
          </a:xfrm>
        </p:grpSpPr>
        <p:sp>
          <p:nvSpPr>
            <p:cNvPr id="217" name="Google Shape;217;p14"/>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4"/>
          <p:cNvGrpSpPr/>
          <p:nvPr/>
        </p:nvGrpSpPr>
        <p:grpSpPr>
          <a:xfrm>
            <a:off x="-3757180" y="226408"/>
            <a:ext cx="7179586" cy="8386867"/>
            <a:chOff x="-9622530" y="-1457817"/>
            <a:chExt cx="7179586" cy="8386867"/>
          </a:xfrm>
        </p:grpSpPr>
        <p:sp>
          <p:nvSpPr>
            <p:cNvPr id="220" name="Google Shape;220;p14"/>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4"/>
          <p:cNvSpPr txBox="1"/>
          <p:nvPr>
            <p:ph type="title"/>
          </p:nvPr>
        </p:nvSpPr>
        <p:spPr>
          <a:xfrm>
            <a:off x="8045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3" name="Google Shape;223;p14"/>
          <p:cNvSpPr txBox="1"/>
          <p:nvPr>
            <p:ph idx="1" type="subTitle"/>
          </p:nvPr>
        </p:nvSpPr>
        <p:spPr>
          <a:xfrm>
            <a:off x="7155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14"/>
          <p:cNvSpPr txBox="1"/>
          <p:nvPr>
            <p:ph idx="2" type="title"/>
          </p:nvPr>
        </p:nvSpPr>
        <p:spPr>
          <a:xfrm>
            <a:off x="33313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5" name="Google Shape;225;p14"/>
          <p:cNvSpPr txBox="1"/>
          <p:nvPr>
            <p:ph idx="3" type="subTitle"/>
          </p:nvPr>
        </p:nvSpPr>
        <p:spPr>
          <a:xfrm>
            <a:off x="32423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14"/>
          <p:cNvSpPr txBox="1"/>
          <p:nvPr>
            <p:ph idx="4" type="title"/>
          </p:nvPr>
        </p:nvSpPr>
        <p:spPr>
          <a:xfrm>
            <a:off x="58581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7" name="Google Shape;227;p14"/>
          <p:cNvSpPr txBox="1"/>
          <p:nvPr>
            <p:ph idx="5" type="subTitle"/>
          </p:nvPr>
        </p:nvSpPr>
        <p:spPr>
          <a:xfrm>
            <a:off x="57691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8" name="Google Shape;228;p14"/>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29" name="Google Shape;229;p14"/>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14"/>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1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232" name="Google Shape;23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4">
    <p:spTree>
      <p:nvGrpSpPr>
        <p:cNvPr id="233" name="Shape 233"/>
        <p:cNvGrpSpPr/>
        <p:nvPr/>
      </p:nvGrpSpPr>
      <p:grpSpPr>
        <a:xfrm>
          <a:off x="0" y="0"/>
          <a:ext cx="0" cy="0"/>
          <a:chOff x="0" y="0"/>
          <a:chExt cx="0" cy="0"/>
        </a:xfrm>
      </p:grpSpPr>
      <p:grpSp>
        <p:nvGrpSpPr>
          <p:cNvPr id="234" name="Google Shape;234;p15"/>
          <p:cNvGrpSpPr/>
          <p:nvPr/>
        </p:nvGrpSpPr>
        <p:grpSpPr>
          <a:xfrm rot="-2190330">
            <a:off x="4709833" y="1510753"/>
            <a:ext cx="8540751" cy="6545490"/>
            <a:chOff x="2810973" y="6645577"/>
            <a:chExt cx="8540749" cy="6545489"/>
          </a:xfrm>
        </p:grpSpPr>
        <p:sp>
          <p:nvSpPr>
            <p:cNvPr id="235" name="Google Shape;235;p15"/>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5"/>
          <p:cNvGrpSpPr/>
          <p:nvPr/>
        </p:nvGrpSpPr>
        <p:grpSpPr>
          <a:xfrm flipH="1" rot="3643067">
            <a:off x="-2355300" y="1138899"/>
            <a:ext cx="7179412" cy="8386664"/>
            <a:chOff x="-9622530" y="-1457817"/>
            <a:chExt cx="7179586" cy="8386867"/>
          </a:xfrm>
        </p:grpSpPr>
        <p:sp>
          <p:nvSpPr>
            <p:cNvPr id="238" name="Google Shape;238;p15"/>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5"/>
          <p:cNvGrpSpPr/>
          <p:nvPr/>
        </p:nvGrpSpPr>
        <p:grpSpPr>
          <a:xfrm rot="-2700000">
            <a:off x="-1044373" y="-4146292"/>
            <a:ext cx="7808030" cy="7141843"/>
            <a:chOff x="-16071160" y="5014390"/>
            <a:chExt cx="7808105" cy="7141912"/>
          </a:xfrm>
        </p:grpSpPr>
        <p:sp>
          <p:nvSpPr>
            <p:cNvPr id="241" name="Google Shape;241;p15"/>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5"/>
          <p:cNvSpPr txBox="1"/>
          <p:nvPr>
            <p:ph type="title"/>
          </p:nvPr>
        </p:nvSpPr>
        <p:spPr>
          <a:xfrm>
            <a:off x="11773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4" name="Google Shape;244;p15"/>
          <p:cNvSpPr txBox="1"/>
          <p:nvPr>
            <p:ph idx="1" type="subTitle"/>
          </p:nvPr>
        </p:nvSpPr>
        <p:spPr>
          <a:xfrm>
            <a:off x="10884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15"/>
          <p:cNvSpPr txBox="1"/>
          <p:nvPr>
            <p:ph idx="2" type="title"/>
          </p:nvPr>
        </p:nvSpPr>
        <p:spPr>
          <a:xfrm>
            <a:off x="37041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6" name="Google Shape;246;p15"/>
          <p:cNvSpPr txBox="1"/>
          <p:nvPr>
            <p:ph idx="3" type="subTitle"/>
          </p:nvPr>
        </p:nvSpPr>
        <p:spPr>
          <a:xfrm>
            <a:off x="36152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15"/>
          <p:cNvSpPr txBox="1"/>
          <p:nvPr>
            <p:ph idx="4" type="title"/>
          </p:nvPr>
        </p:nvSpPr>
        <p:spPr>
          <a:xfrm>
            <a:off x="62309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8" name="Google Shape;248;p15"/>
          <p:cNvSpPr txBox="1"/>
          <p:nvPr>
            <p:ph idx="5" type="subTitle"/>
          </p:nvPr>
        </p:nvSpPr>
        <p:spPr>
          <a:xfrm>
            <a:off x="61420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9" name="Google Shape;249;p15"/>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0" name="Google Shape;250;p15"/>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1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52" name="Google Shape;252;p15"/>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253" name="Google Shape;25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4_1">
    <p:spTree>
      <p:nvGrpSpPr>
        <p:cNvPr id="254" name="Shape 254"/>
        <p:cNvGrpSpPr/>
        <p:nvPr/>
      </p:nvGrpSpPr>
      <p:grpSpPr>
        <a:xfrm>
          <a:off x="0" y="0"/>
          <a:ext cx="0" cy="0"/>
          <a:chOff x="0" y="0"/>
          <a:chExt cx="0" cy="0"/>
        </a:xfrm>
      </p:grpSpPr>
      <p:sp>
        <p:nvSpPr>
          <p:cNvPr id="255" name="Google Shape;255;p16"/>
          <p:cNvSpPr/>
          <p:nvPr/>
        </p:nvSpPr>
        <p:spPr>
          <a:xfrm>
            <a:off x="7593125" y="2480186"/>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6"/>
          <p:cNvGrpSpPr/>
          <p:nvPr/>
        </p:nvGrpSpPr>
        <p:grpSpPr>
          <a:xfrm>
            <a:off x="3797298" y="2319577"/>
            <a:ext cx="8540749" cy="6545489"/>
            <a:chOff x="2810973" y="6645577"/>
            <a:chExt cx="8540749" cy="6545489"/>
          </a:xfrm>
        </p:grpSpPr>
        <p:sp>
          <p:nvSpPr>
            <p:cNvPr id="257" name="Google Shape;257;p16"/>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6"/>
          <p:cNvGrpSpPr/>
          <p:nvPr/>
        </p:nvGrpSpPr>
        <p:grpSpPr>
          <a:xfrm>
            <a:off x="4961715" y="-3783460"/>
            <a:ext cx="7808105" cy="7141912"/>
            <a:chOff x="-16071160" y="5014390"/>
            <a:chExt cx="7808105" cy="7141912"/>
          </a:xfrm>
        </p:grpSpPr>
        <p:sp>
          <p:nvSpPr>
            <p:cNvPr id="260" name="Google Shape;260;p16"/>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6"/>
          <p:cNvGrpSpPr/>
          <p:nvPr/>
        </p:nvGrpSpPr>
        <p:grpSpPr>
          <a:xfrm>
            <a:off x="-3757180" y="226408"/>
            <a:ext cx="7179586" cy="8386867"/>
            <a:chOff x="-9622530" y="-1457817"/>
            <a:chExt cx="7179586" cy="8386867"/>
          </a:xfrm>
        </p:grpSpPr>
        <p:sp>
          <p:nvSpPr>
            <p:cNvPr id="263" name="Google Shape;263;p16"/>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16"/>
          <p:cNvSpPr txBox="1"/>
          <p:nvPr>
            <p:ph type="title"/>
          </p:nvPr>
        </p:nvSpPr>
        <p:spPr>
          <a:xfrm>
            <a:off x="4284385" y="1405410"/>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6" name="Google Shape;266;p16"/>
          <p:cNvSpPr txBox="1"/>
          <p:nvPr>
            <p:ph idx="1" type="subTitle"/>
          </p:nvPr>
        </p:nvSpPr>
        <p:spPr>
          <a:xfrm>
            <a:off x="4189345" y="1888800"/>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16"/>
          <p:cNvSpPr txBox="1"/>
          <p:nvPr>
            <p:ph idx="2" type="title"/>
          </p:nvPr>
        </p:nvSpPr>
        <p:spPr>
          <a:xfrm>
            <a:off x="4284385" y="255848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8" name="Google Shape;268;p16"/>
          <p:cNvSpPr txBox="1"/>
          <p:nvPr>
            <p:ph idx="3" type="subTitle"/>
          </p:nvPr>
        </p:nvSpPr>
        <p:spPr>
          <a:xfrm>
            <a:off x="4189345" y="3041875"/>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16"/>
          <p:cNvSpPr txBox="1"/>
          <p:nvPr>
            <p:ph idx="4" type="title"/>
          </p:nvPr>
        </p:nvSpPr>
        <p:spPr>
          <a:xfrm>
            <a:off x="4284385" y="3711560"/>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0" name="Google Shape;270;p16"/>
          <p:cNvSpPr txBox="1"/>
          <p:nvPr>
            <p:ph idx="5" type="subTitle"/>
          </p:nvPr>
        </p:nvSpPr>
        <p:spPr>
          <a:xfrm>
            <a:off x="4189345" y="4194950"/>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16"/>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2" name="Google Shape;272;p16"/>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16"/>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16"/>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16"/>
          <p:cNvSpPr/>
          <p:nvPr/>
        </p:nvSpPr>
        <p:spPr>
          <a:xfrm>
            <a:off x="2087275" y="1905536"/>
            <a:ext cx="1497221" cy="411414"/>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191361" y="3788148"/>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_4_1_1_1">
    <p:spTree>
      <p:nvGrpSpPr>
        <p:cNvPr id="278" name="Shape 278"/>
        <p:cNvGrpSpPr/>
        <p:nvPr/>
      </p:nvGrpSpPr>
      <p:grpSpPr>
        <a:xfrm>
          <a:off x="0" y="0"/>
          <a:ext cx="0" cy="0"/>
          <a:chOff x="0" y="0"/>
          <a:chExt cx="0" cy="0"/>
        </a:xfrm>
      </p:grpSpPr>
      <p:sp>
        <p:nvSpPr>
          <p:cNvPr id="279" name="Google Shape;279;p17"/>
          <p:cNvSpPr txBox="1"/>
          <p:nvPr>
            <p:ph type="title"/>
          </p:nvPr>
        </p:nvSpPr>
        <p:spPr>
          <a:xfrm>
            <a:off x="1168800" y="22583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0" name="Google Shape;280;p17"/>
          <p:cNvSpPr txBox="1"/>
          <p:nvPr>
            <p:ph idx="1" type="subTitle"/>
          </p:nvPr>
        </p:nvSpPr>
        <p:spPr>
          <a:xfrm>
            <a:off x="1079853" y="27122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17"/>
          <p:cNvSpPr txBox="1"/>
          <p:nvPr>
            <p:ph idx="2" type="title"/>
          </p:nvPr>
        </p:nvSpPr>
        <p:spPr>
          <a:xfrm>
            <a:off x="3695600" y="28679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2" name="Google Shape;282;p17"/>
          <p:cNvSpPr txBox="1"/>
          <p:nvPr>
            <p:ph idx="3" type="subTitle"/>
          </p:nvPr>
        </p:nvSpPr>
        <p:spPr>
          <a:xfrm>
            <a:off x="3606653" y="33218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17"/>
          <p:cNvSpPr txBox="1"/>
          <p:nvPr>
            <p:ph idx="4" type="title"/>
          </p:nvPr>
        </p:nvSpPr>
        <p:spPr>
          <a:xfrm>
            <a:off x="6222400" y="34775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4" name="Google Shape;284;p17"/>
          <p:cNvSpPr txBox="1"/>
          <p:nvPr>
            <p:ph idx="5" type="subTitle"/>
          </p:nvPr>
        </p:nvSpPr>
        <p:spPr>
          <a:xfrm>
            <a:off x="6133453" y="39314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17"/>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6" name="Google Shape;286;p17"/>
          <p:cNvGrpSpPr/>
          <p:nvPr/>
        </p:nvGrpSpPr>
        <p:grpSpPr>
          <a:xfrm flipH="1" rot="-6507401">
            <a:off x="5280396" y="-1911055"/>
            <a:ext cx="8541080" cy="6545742"/>
            <a:chOff x="2810973" y="6645577"/>
            <a:chExt cx="8540749" cy="6545489"/>
          </a:xfrm>
        </p:grpSpPr>
        <p:sp>
          <p:nvSpPr>
            <p:cNvPr id="287" name="Google Shape;287;p17"/>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7"/>
          <p:cNvGrpSpPr/>
          <p:nvPr/>
        </p:nvGrpSpPr>
        <p:grpSpPr>
          <a:xfrm rot="-2700000">
            <a:off x="-2742223" y="-4251242"/>
            <a:ext cx="7808030" cy="7141843"/>
            <a:chOff x="-16071160" y="5014390"/>
            <a:chExt cx="7808105" cy="7141912"/>
          </a:xfrm>
        </p:grpSpPr>
        <p:sp>
          <p:nvSpPr>
            <p:cNvPr id="290" name="Google Shape;290;p1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7"/>
          <p:cNvGrpSpPr/>
          <p:nvPr/>
        </p:nvGrpSpPr>
        <p:grpSpPr>
          <a:xfrm rot="-3643067">
            <a:off x="-2355300" y="1138899"/>
            <a:ext cx="7179412" cy="8386664"/>
            <a:chOff x="-9622530" y="-1457817"/>
            <a:chExt cx="7179586" cy="8386867"/>
          </a:xfrm>
        </p:grpSpPr>
        <p:sp>
          <p:nvSpPr>
            <p:cNvPr id="293" name="Google Shape;293;p17"/>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 name="Google Shape;295;p17"/>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1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17"/>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298" name="Google Shape;29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_3">
    <p:spTree>
      <p:nvGrpSpPr>
        <p:cNvPr id="299" name="Shape 299"/>
        <p:cNvGrpSpPr/>
        <p:nvPr/>
      </p:nvGrpSpPr>
      <p:grpSpPr>
        <a:xfrm>
          <a:off x="0" y="0"/>
          <a:ext cx="0" cy="0"/>
          <a:chOff x="0" y="0"/>
          <a:chExt cx="0" cy="0"/>
        </a:xfrm>
      </p:grpSpPr>
      <p:grpSp>
        <p:nvGrpSpPr>
          <p:cNvPr id="300" name="Google Shape;300;p18"/>
          <p:cNvGrpSpPr/>
          <p:nvPr/>
        </p:nvGrpSpPr>
        <p:grpSpPr>
          <a:xfrm>
            <a:off x="3797298" y="2319577"/>
            <a:ext cx="8540749" cy="6545489"/>
            <a:chOff x="2810973" y="6645577"/>
            <a:chExt cx="8540749" cy="6545489"/>
          </a:xfrm>
        </p:grpSpPr>
        <p:sp>
          <p:nvSpPr>
            <p:cNvPr id="301" name="Google Shape;301;p18"/>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8"/>
          <p:cNvGrpSpPr/>
          <p:nvPr/>
        </p:nvGrpSpPr>
        <p:grpSpPr>
          <a:xfrm>
            <a:off x="4961715" y="-3783460"/>
            <a:ext cx="7808105" cy="7141912"/>
            <a:chOff x="-16071160" y="5014390"/>
            <a:chExt cx="7808105" cy="7141912"/>
          </a:xfrm>
        </p:grpSpPr>
        <p:sp>
          <p:nvSpPr>
            <p:cNvPr id="304" name="Google Shape;304;p1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8"/>
          <p:cNvGrpSpPr/>
          <p:nvPr/>
        </p:nvGrpSpPr>
        <p:grpSpPr>
          <a:xfrm>
            <a:off x="-3757180" y="226408"/>
            <a:ext cx="7179586" cy="8386867"/>
            <a:chOff x="-9622530" y="-1457817"/>
            <a:chExt cx="7179586" cy="8386867"/>
          </a:xfrm>
        </p:grpSpPr>
        <p:sp>
          <p:nvSpPr>
            <p:cNvPr id="307" name="Google Shape;307;p18"/>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8"/>
          <p:cNvSpPr txBox="1"/>
          <p:nvPr>
            <p:ph type="title"/>
          </p:nvPr>
        </p:nvSpPr>
        <p:spPr>
          <a:xfrm>
            <a:off x="7640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0" name="Google Shape;310;p18"/>
          <p:cNvSpPr txBox="1"/>
          <p:nvPr>
            <p:ph idx="1" type="subTitle"/>
          </p:nvPr>
        </p:nvSpPr>
        <p:spPr>
          <a:xfrm>
            <a:off x="7640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18"/>
          <p:cNvSpPr txBox="1"/>
          <p:nvPr>
            <p:ph idx="2" type="title"/>
          </p:nvPr>
        </p:nvSpPr>
        <p:spPr>
          <a:xfrm>
            <a:off x="32908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2" name="Google Shape;312;p18"/>
          <p:cNvSpPr txBox="1"/>
          <p:nvPr>
            <p:ph idx="3" type="subTitle"/>
          </p:nvPr>
        </p:nvSpPr>
        <p:spPr>
          <a:xfrm>
            <a:off x="32908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18"/>
          <p:cNvSpPr txBox="1"/>
          <p:nvPr>
            <p:ph idx="4" type="title"/>
          </p:nvPr>
        </p:nvSpPr>
        <p:spPr>
          <a:xfrm>
            <a:off x="58176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4" name="Google Shape;314;p18"/>
          <p:cNvSpPr txBox="1"/>
          <p:nvPr>
            <p:ph idx="5" type="subTitle"/>
          </p:nvPr>
        </p:nvSpPr>
        <p:spPr>
          <a:xfrm>
            <a:off x="58176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18"/>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16" name="Google Shape;316;p18"/>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18"/>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1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319" name="Google Shape;319;p18"/>
          <p:cNvSpPr txBox="1"/>
          <p:nvPr>
            <p:ph hasCustomPrompt="1" idx="7" type="title"/>
          </p:nvPr>
        </p:nvSpPr>
        <p:spPr>
          <a:xfrm>
            <a:off x="7640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0" name="Google Shape;320;p18"/>
          <p:cNvSpPr txBox="1"/>
          <p:nvPr>
            <p:ph hasCustomPrompt="1" idx="8" type="title"/>
          </p:nvPr>
        </p:nvSpPr>
        <p:spPr>
          <a:xfrm>
            <a:off x="32908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1" name="Google Shape;321;p18"/>
          <p:cNvSpPr txBox="1"/>
          <p:nvPr>
            <p:ph hasCustomPrompt="1" idx="9" type="title"/>
          </p:nvPr>
        </p:nvSpPr>
        <p:spPr>
          <a:xfrm>
            <a:off x="58176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2" name="Google Shape;3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2">
    <p:spTree>
      <p:nvGrpSpPr>
        <p:cNvPr id="323" name="Shape 323"/>
        <p:cNvGrpSpPr/>
        <p:nvPr/>
      </p:nvGrpSpPr>
      <p:grpSpPr>
        <a:xfrm>
          <a:off x="0" y="0"/>
          <a:ext cx="0" cy="0"/>
          <a:chOff x="0" y="0"/>
          <a:chExt cx="0" cy="0"/>
        </a:xfrm>
      </p:grpSpPr>
      <p:grpSp>
        <p:nvGrpSpPr>
          <p:cNvPr id="324" name="Google Shape;324;p19"/>
          <p:cNvGrpSpPr/>
          <p:nvPr/>
        </p:nvGrpSpPr>
        <p:grpSpPr>
          <a:xfrm rot="-2190330">
            <a:off x="4709833" y="1510753"/>
            <a:ext cx="8540751" cy="6545490"/>
            <a:chOff x="2810973" y="6645577"/>
            <a:chExt cx="8540749" cy="6545489"/>
          </a:xfrm>
        </p:grpSpPr>
        <p:sp>
          <p:nvSpPr>
            <p:cNvPr id="325" name="Google Shape;325;p19"/>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9"/>
          <p:cNvGrpSpPr/>
          <p:nvPr/>
        </p:nvGrpSpPr>
        <p:grpSpPr>
          <a:xfrm rot="-2700000">
            <a:off x="-1044373" y="-4146292"/>
            <a:ext cx="7808030" cy="7141843"/>
            <a:chOff x="-16071160" y="5014390"/>
            <a:chExt cx="7808105" cy="7141912"/>
          </a:xfrm>
        </p:grpSpPr>
        <p:sp>
          <p:nvSpPr>
            <p:cNvPr id="328" name="Google Shape;328;p1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9"/>
          <p:cNvGrpSpPr/>
          <p:nvPr/>
        </p:nvGrpSpPr>
        <p:grpSpPr>
          <a:xfrm flipH="1" rot="3643067">
            <a:off x="-2355300" y="1138899"/>
            <a:ext cx="7179412" cy="8386664"/>
            <a:chOff x="-9622530" y="-1457817"/>
            <a:chExt cx="7179586" cy="8386867"/>
          </a:xfrm>
        </p:grpSpPr>
        <p:sp>
          <p:nvSpPr>
            <p:cNvPr id="331" name="Google Shape;331;p19"/>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19"/>
          <p:cNvSpPr txBox="1"/>
          <p:nvPr>
            <p:ph type="title"/>
          </p:nvPr>
        </p:nvSpPr>
        <p:spPr>
          <a:xfrm>
            <a:off x="5317598" y="176182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4" name="Google Shape;334;p19"/>
          <p:cNvSpPr txBox="1"/>
          <p:nvPr>
            <p:ph idx="1" type="subTitle"/>
          </p:nvPr>
        </p:nvSpPr>
        <p:spPr>
          <a:xfrm>
            <a:off x="5234381" y="2217584"/>
            <a:ext cx="3005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19"/>
          <p:cNvSpPr txBox="1"/>
          <p:nvPr>
            <p:ph idx="2" type="title"/>
          </p:nvPr>
        </p:nvSpPr>
        <p:spPr>
          <a:xfrm>
            <a:off x="5317598" y="306792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6" name="Google Shape;336;p19"/>
          <p:cNvSpPr txBox="1"/>
          <p:nvPr>
            <p:ph idx="3" type="subTitle"/>
          </p:nvPr>
        </p:nvSpPr>
        <p:spPr>
          <a:xfrm>
            <a:off x="5234381" y="3523684"/>
            <a:ext cx="3005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19"/>
          <p:cNvSpPr txBox="1"/>
          <p:nvPr>
            <p:ph idx="4"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38" name="Google Shape;338;p19"/>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1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19"/>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42" name="Shape 342"/>
        <p:cNvGrpSpPr/>
        <p:nvPr/>
      </p:nvGrpSpPr>
      <p:grpSpPr>
        <a:xfrm>
          <a:off x="0" y="0"/>
          <a:ext cx="0" cy="0"/>
          <a:chOff x="0" y="0"/>
          <a:chExt cx="0" cy="0"/>
        </a:xfrm>
      </p:grpSpPr>
      <p:grpSp>
        <p:nvGrpSpPr>
          <p:cNvPr id="343" name="Google Shape;343;p20"/>
          <p:cNvGrpSpPr/>
          <p:nvPr/>
        </p:nvGrpSpPr>
        <p:grpSpPr>
          <a:xfrm>
            <a:off x="3797298" y="2319577"/>
            <a:ext cx="8540749" cy="6545489"/>
            <a:chOff x="2810973" y="6645577"/>
            <a:chExt cx="8540749" cy="6545489"/>
          </a:xfrm>
        </p:grpSpPr>
        <p:sp>
          <p:nvSpPr>
            <p:cNvPr id="344" name="Google Shape;344;p20"/>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20"/>
          <p:cNvGrpSpPr/>
          <p:nvPr/>
        </p:nvGrpSpPr>
        <p:grpSpPr>
          <a:xfrm>
            <a:off x="4961715" y="-3783460"/>
            <a:ext cx="7808105" cy="7141912"/>
            <a:chOff x="-16071160" y="5014390"/>
            <a:chExt cx="7808105" cy="7141912"/>
          </a:xfrm>
        </p:grpSpPr>
        <p:sp>
          <p:nvSpPr>
            <p:cNvPr id="347" name="Google Shape;347;p2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0"/>
          <p:cNvGrpSpPr/>
          <p:nvPr/>
        </p:nvGrpSpPr>
        <p:grpSpPr>
          <a:xfrm>
            <a:off x="-3757180" y="226408"/>
            <a:ext cx="7179586" cy="8386867"/>
            <a:chOff x="-9622530" y="-1457817"/>
            <a:chExt cx="7179586" cy="8386867"/>
          </a:xfrm>
        </p:grpSpPr>
        <p:sp>
          <p:nvSpPr>
            <p:cNvPr id="350" name="Google Shape;350;p20"/>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0"/>
          <p:cNvSpPr txBox="1"/>
          <p:nvPr>
            <p:ph type="title"/>
          </p:nvPr>
        </p:nvSpPr>
        <p:spPr>
          <a:xfrm>
            <a:off x="2368649" y="126917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3" name="Google Shape;353;p20"/>
          <p:cNvSpPr txBox="1"/>
          <p:nvPr>
            <p:ph idx="1" type="subTitle"/>
          </p:nvPr>
        </p:nvSpPr>
        <p:spPr>
          <a:xfrm>
            <a:off x="1068138" y="1714600"/>
            <a:ext cx="3421800" cy="34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20"/>
          <p:cNvSpPr txBox="1"/>
          <p:nvPr>
            <p:ph idx="2" type="title"/>
          </p:nvPr>
        </p:nvSpPr>
        <p:spPr>
          <a:xfrm>
            <a:off x="4654074" y="2097782"/>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5" name="Google Shape;355;p20"/>
          <p:cNvSpPr txBox="1"/>
          <p:nvPr>
            <p:ph idx="3" type="subTitle"/>
          </p:nvPr>
        </p:nvSpPr>
        <p:spPr>
          <a:xfrm>
            <a:off x="4654063" y="2543209"/>
            <a:ext cx="3421800" cy="34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20"/>
          <p:cNvSpPr txBox="1"/>
          <p:nvPr>
            <p:ph idx="4"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57" name="Google Shape;357;p20"/>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58" name="Google Shape;358;p20"/>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359" name="Google Shape;359;p2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360" name="Google Shape;360;p20"/>
          <p:cNvSpPr txBox="1"/>
          <p:nvPr>
            <p:ph idx="5" type="title"/>
          </p:nvPr>
        </p:nvSpPr>
        <p:spPr>
          <a:xfrm>
            <a:off x="2368649" y="292638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1" name="Google Shape;361;p20"/>
          <p:cNvSpPr txBox="1"/>
          <p:nvPr>
            <p:ph idx="6" type="subTitle"/>
          </p:nvPr>
        </p:nvSpPr>
        <p:spPr>
          <a:xfrm>
            <a:off x="1068138" y="3371818"/>
            <a:ext cx="3421800" cy="34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2" name="Google Shape;362;p20"/>
          <p:cNvSpPr txBox="1"/>
          <p:nvPr>
            <p:ph idx="7" type="title"/>
          </p:nvPr>
        </p:nvSpPr>
        <p:spPr>
          <a:xfrm>
            <a:off x="4654074" y="375499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3" name="Google Shape;363;p20"/>
          <p:cNvSpPr txBox="1"/>
          <p:nvPr>
            <p:ph idx="8" type="subTitle"/>
          </p:nvPr>
        </p:nvSpPr>
        <p:spPr>
          <a:xfrm>
            <a:off x="4654063" y="4200428"/>
            <a:ext cx="3421800" cy="34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4" name="Google Shape;36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cxnSp>
        <p:nvCxnSpPr>
          <p:cNvPr id="29" name="Google Shape;29;p3"/>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grpSp>
        <p:nvGrpSpPr>
          <p:cNvPr id="30" name="Google Shape;30;p3"/>
          <p:cNvGrpSpPr/>
          <p:nvPr/>
        </p:nvGrpSpPr>
        <p:grpSpPr>
          <a:xfrm flipH="1" rot="-10141765">
            <a:off x="106953" y="-4010039"/>
            <a:ext cx="8930086" cy="6604389"/>
            <a:chOff x="-2468832" y="-3843712"/>
            <a:chExt cx="8930314" cy="6604558"/>
          </a:xfrm>
        </p:grpSpPr>
        <p:sp>
          <p:nvSpPr>
            <p:cNvPr id="31" name="Google Shape;31;p3"/>
            <p:cNvSpPr/>
            <p:nvPr/>
          </p:nvSpPr>
          <p:spPr>
            <a:xfrm flipH="1" rot="8937730">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rot="8937730">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flipH="1" rot="-7568947">
            <a:off x="5191855" y="1141063"/>
            <a:ext cx="6761666" cy="8234919"/>
            <a:chOff x="6288735" y="-306484"/>
            <a:chExt cx="6761537" cy="8234761"/>
          </a:xfrm>
        </p:grpSpPr>
        <p:sp>
          <p:nvSpPr>
            <p:cNvPr id="34" name="Google Shape;34;p3"/>
            <p:cNvSpPr/>
            <p:nvPr/>
          </p:nvSpPr>
          <p:spPr>
            <a:xfrm flipH="1" rot="-7373547">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rot="-7373547">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rot="-10107785">
            <a:off x="-4113594" y="455349"/>
            <a:ext cx="7666376" cy="7117367"/>
            <a:chOff x="-3875080" y="1222752"/>
            <a:chExt cx="7666345" cy="7117338"/>
          </a:xfrm>
        </p:grpSpPr>
        <p:sp>
          <p:nvSpPr>
            <p:cNvPr id="37" name="Google Shape;37;p3"/>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2940775" y="2400375"/>
            <a:ext cx="5037900" cy="657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 name="Google Shape;40;p3"/>
          <p:cNvSpPr txBox="1"/>
          <p:nvPr>
            <p:ph hasCustomPrompt="1" idx="2" type="title"/>
          </p:nvPr>
        </p:nvSpPr>
        <p:spPr>
          <a:xfrm>
            <a:off x="5946825" y="1121123"/>
            <a:ext cx="2246400" cy="107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i="1" sz="11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 name="Google Shape;41;p3"/>
          <p:cNvSpPr txBox="1"/>
          <p:nvPr>
            <p:ph idx="1" type="subTitle"/>
          </p:nvPr>
        </p:nvSpPr>
        <p:spPr>
          <a:xfrm>
            <a:off x="3894251" y="3166935"/>
            <a:ext cx="4168800" cy="324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2" name="Google Shape;42;p3"/>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3" name="Google Shape;43;p3"/>
          <p:cNvGrpSpPr/>
          <p:nvPr/>
        </p:nvGrpSpPr>
        <p:grpSpPr>
          <a:xfrm>
            <a:off x="0" y="4107207"/>
            <a:ext cx="9196991" cy="1066170"/>
            <a:chOff x="0" y="4107232"/>
            <a:chExt cx="9143957" cy="1066170"/>
          </a:xfrm>
        </p:grpSpPr>
        <p:sp>
          <p:nvSpPr>
            <p:cNvPr id="44" name="Google Shape;44;p3"/>
            <p:cNvSpPr/>
            <p:nvPr/>
          </p:nvSpPr>
          <p:spPr>
            <a:xfrm>
              <a:off x="0" y="4107232"/>
              <a:ext cx="9142358" cy="441029"/>
            </a:xfrm>
            <a:custGeom>
              <a:rect b="b" l="l" r="r" t="t"/>
              <a:pathLst>
                <a:path extrusionOk="0" h="10281" w="213121">
                  <a:moveTo>
                    <a:pt x="1" y="1"/>
                  </a:moveTo>
                  <a:lnTo>
                    <a:pt x="1" y="10281"/>
                  </a:lnTo>
                  <a:lnTo>
                    <a:pt x="213121" y="10281"/>
                  </a:lnTo>
                  <a:lnTo>
                    <a:pt x="213121" y="3950"/>
                  </a:lnTo>
                  <a:lnTo>
                    <a:pt x="213121" y="1"/>
                  </a:lnTo>
                  <a:lnTo>
                    <a:pt x="209334" y="1"/>
                  </a:lnTo>
                  <a:lnTo>
                    <a:pt x="209334" y="3950"/>
                  </a:lnTo>
                  <a:lnTo>
                    <a:pt x="208738" y="3950"/>
                  </a:lnTo>
                  <a:lnTo>
                    <a:pt x="208738" y="1516"/>
                  </a:lnTo>
                  <a:lnTo>
                    <a:pt x="204951" y="1516"/>
                  </a:lnTo>
                  <a:lnTo>
                    <a:pt x="204951" y="3950"/>
                  </a:lnTo>
                  <a:lnTo>
                    <a:pt x="203869" y="3950"/>
                  </a:lnTo>
                  <a:lnTo>
                    <a:pt x="203869" y="1"/>
                  </a:lnTo>
                  <a:lnTo>
                    <a:pt x="201975" y="1"/>
                  </a:lnTo>
                  <a:lnTo>
                    <a:pt x="201975" y="3950"/>
                  </a:lnTo>
                  <a:lnTo>
                    <a:pt x="201110" y="3950"/>
                  </a:lnTo>
                  <a:lnTo>
                    <a:pt x="201110" y="1"/>
                  </a:lnTo>
                  <a:lnTo>
                    <a:pt x="192831" y="1"/>
                  </a:lnTo>
                  <a:lnTo>
                    <a:pt x="192831" y="3950"/>
                  </a:lnTo>
                  <a:lnTo>
                    <a:pt x="191533" y="3950"/>
                  </a:lnTo>
                  <a:lnTo>
                    <a:pt x="191533" y="1516"/>
                  </a:lnTo>
                  <a:lnTo>
                    <a:pt x="183201" y="1516"/>
                  </a:lnTo>
                  <a:lnTo>
                    <a:pt x="183201" y="3950"/>
                  </a:lnTo>
                  <a:lnTo>
                    <a:pt x="182714" y="3950"/>
                  </a:lnTo>
                  <a:lnTo>
                    <a:pt x="182714" y="1"/>
                  </a:lnTo>
                  <a:lnTo>
                    <a:pt x="178926" y="1"/>
                  </a:lnTo>
                  <a:lnTo>
                    <a:pt x="178926" y="3950"/>
                  </a:lnTo>
                  <a:lnTo>
                    <a:pt x="178331" y="3950"/>
                  </a:lnTo>
                  <a:lnTo>
                    <a:pt x="178331" y="1516"/>
                  </a:lnTo>
                  <a:lnTo>
                    <a:pt x="174544" y="1516"/>
                  </a:lnTo>
                  <a:lnTo>
                    <a:pt x="174544" y="3950"/>
                  </a:lnTo>
                  <a:lnTo>
                    <a:pt x="173462" y="3950"/>
                  </a:lnTo>
                  <a:lnTo>
                    <a:pt x="173462" y="1"/>
                  </a:lnTo>
                  <a:lnTo>
                    <a:pt x="171568" y="1"/>
                  </a:lnTo>
                  <a:lnTo>
                    <a:pt x="171568" y="3950"/>
                  </a:lnTo>
                  <a:lnTo>
                    <a:pt x="164372" y="3950"/>
                  </a:lnTo>
                  <a:lnTo>
                    <a:pt x="164372" y="1"/>
                  </a:lnTo>
                  <a:lnTo>
                    <a:pt x="160531" y="1"/>
                  </a:lnTo>
                  <a:lnTo>
                    <a:pt x="160531" y="3950"/>
                  </a:lnTo>
                  <a:lnTo>
                    <a:pt x="159936" y="3950"/>
                  </a:lnTo>
                  <a:lnTo>
                    <a:pt x="159936" y="1"/>
                  </a:lnTo>
                  <a:lnTo>
                    <a:pt x="156094" y="1"/>
                  </a:lnTo>
                  <a:lnTo>
                    <a:pt x="156094" y="3950"/>
                  </a:lnTo>
                  <a:lnTo>
                    <a:pt x="155499" y="3950"/>
                  </a:lnTo>
                  <a:lnTo>
                    <a:pt x="155499" y="1516"/>
                  </a:lnTo>
                  <a:lnTo>
                    <a:pt x="151712" y="1516"/>
                  </a:lnTo>
                  <a:lnTo>
                    <a:pt x="151712" y="3950"/>
                  </a:lnTo>
                  <a:lnTo>
                    <a:pt x="150630" y="3950"/>
                  </a:lnTo>
                  <a:lnTo>
                    <a:pt x="150630" y="1"/>
                  </a:lnTo>
                  <a:lnTo>
                    <a:pt x="148736" y="1"/>
                  </a:lnTo>
                  <a:lnTo>
                    <a:pt x="148736" y="3950"/>
                  </a:lnTo>
                  <a:lnTo>
                    <a:pt x="147870" y="3950"/>
                  </a:lnTo>
                  <a:lnTo>
                    <a:pt x="147870" y="1"/>
                  </a:lnTo>
                  <a:lnTo>
                    <a:pt x="139592" y="1"/>
                  </a:lnTo>
                  <a:lnTo>
                    <a:pt x="139592" y="3950"/>
                  </a:lnTo>
                  <a:lnTo>
                    <a:pt x="138294" y="3950"/>
                  </a:lnTo>
                  <a:lnTo>
                    <a:pt x="138294" y="1516"/>
                  </a:lnTo>
                  <a:lnTo>
                    <a:pt x="130015" y="1516"/>
                  </a:lnTo>
                  <a:lnTo>
                    <a:pt x="130015" y="3950"/>
                  </a:lnTo>
                  <a:lnTo>
                    <a:pt x="129529" y="3950"/>
                  </a:lnTo>
                  <a:lnTo>
                    <a:pt x="129529" y="1"/>
                  </a:lnTo>
                  <a:lnTo>
                    <a:pt x="125687" y="1"/>
                  </a:lnTo>
                  <a:lnTo>
                    <a:pt x="125687" y="3950"/>
                  </a:lnTo>
                  <a:lnTo>
                    <a:pt x="125092" y="3950"/>
                  </a:lnTo>
                  <a:lnTo>
                    <a:pt x="125092" y="1516"/>
                  </a:lnTo>
                  <a:lnTo>
                    <a:pt x="121305" y="1516"/>
                  </a:lnTo>
                  <a:lnTo>
                    <a:pt x="121305" y="3950"/>
                  </a:lnTo>
                  <a:lnTo>
                    <a:pt x="120222" y="3950"/>
                  </a:lnTo>
                  <a:lnTo>
                    <a:pt x="120222" y="1"/>
                  </a:lnTo>
                  <a:lnTo>
                    <a:pt x="118329" y="1"/>
                  </a:lnTo>
                  <a:lnTo>
                    <a:pt x="118329" y="3950"/>
                  </a:lnTo>
                  <a:lnTo>
                    <a:pt x="111133" y="3950"/>
                  </a:lnTo>
                  <a:lnTo>
                    <a:pt x="111133" y="1"/>
                  </a:lnTo>
                  <a:lnTo>
                    <a:pt x="107345" y="1"/>
                  </a:lnTo>
                  <a:lnTo>
                    <a:pt x="107345" y="3950"/>
                  </a:lnTo>
                  <a:lnTo>
                    <a:pt x="105830" y="3950"/>
                  </a:lnTo>
                  <a:lnTo>
                    <a:pt x="105830" y="1"/>
                  </a:lnTo>
                  <a:lnTo>
                    <a:pt x="101989" y="1"/>
                  </a:lnTo>
                  <a:lnTo>
                    <a:pt x="101989" y="3950"/>
                  </a:lnTo>
                  <a:lnTo>
                    <a:pt x="101394" y="3950"/>
                  </a:lnTo>
                  <a:lnTo>
                    <a:pt x="101394" y="1516"/>
                  </a:lnTo>
                  <a:lnTo>
                    <a:pt x="97607" y="1516"/>
                  </a:lnTo>
                  <a:lnTo>
                    <a:pt x="97607" y="3950"/>
                  </a:lnTo>
                  <a:lnTo>
                    <a:pt x="96524" y="3950"/>
                  </a:lnTo>
                  <a:lnTo>
                    <a:pt x="96524" y="1"/>
                  </a:lnTo>
                  <a:lnTo>
                    <a:pt x="94631" y="1"/>
                  </a:lnTo>
                  <a:lnTo>
                    <a:pt x="94631" y="3950"/>
                  </a:lnTo>
                  <a:lnTo>
                    <a:pt x="93765" y="3950"/>
                  </a:lnTo>
                  <a:lnTo>
                    <a:pt x="93765" y="1"/>
                  </a:lnTo>
                  <a:lnTo>
                    <a:pt x="85487" y="1"/>
                  </a:lnTo>
                  <a:lnTo>
                    <a:pt x="85487" y="3950"/>
                  </a:lnTo>
                  <a:lnTo>
                    <a:pt x="84188" y="3950"/>
                  </a:lnTo>
                  <a:lnTo>
                    <a:pt x="84188" y="1516"/>
                  </a:lnTo>
                  <a:lnTo>
                    <a:pt x="75910" y="1516"/>
                  </a:lnTo>
                  <a:lnTo>
                    <a:pt x="75910" y="3950"/>
                  </a:lnTo>
                  <a:lnTo>
                    <a:pt x="75423" y="3950"/>
                  </a:lnTo>
                  <a:lnTo>
                    <a:pt x="75423" y="1"/>
                  </a:lnTo>
                  <a:lnTo>
                    <a:pt x="71582" y="1"/>
                  </a:lnTo>
                  <a:lnTo>
                    <a:pt x="71582" y="3950"/>
                  </a:lnTo>
                  <a:lnTo>
                    <a:pt x="70987" y="3950"/>
                  </a:lnTo>
                  <a:lnTo>
                    <a:pt x="70987" y="1516"/>
                  </a:lnTo>
                  <a:lnTo>
                    <a:pt x="67199" y="1516"/>
                  </a:lnTo>
                  <a:lnTo>
                    <a:pt x="67199" y="3950"/>
                  </a:lnTo>
                  <a:lnTo>
                    <a:pt x="66117" y="3950"/>
                  </a:lnTo>
                  <a:lnTo>
                    <a:pt x="66117" y="1"/>
                  </a:lnTo>
                  <a:lnTo>
                    <a:pt x="64224" y="1"/>
                  </a:lnTo>
                  <a:lnTo>
                    <a:pt x="64224" y="3950"/>
                  </a:lnTo>
                  <a:lnTo>
                    <a:pt x="57028" y="3950"/>
                  </a:lnTo>
                  <a:lnTo>
                    <a:pt x="57028" y="1"/>
                  </a:lnTo>
                  <a:lnTo>
                    <a:pt x="53186" y="1"/>
                  </a:lnTo>
                  <a:lnTo>
                    <a:pt x="53186" y="3950"/>
                  </a:lnTo>
                  <a:lnTo>
                    <a:pt x="52591" y="3950"/>
                  </a:lnTo>
                  <a:lnTo>
                    <a:pt x="52591" y="1"/>
                  </a:lnTo>
                  <a:lnTo>
                    <a:pt x="48750" y="1"/>
                  </a:lnTo>
                  <a:lnTo>
                    <a:pt x="48750" y="3950"/>
                  </a:lnTo>
                  <a:lnTo>
                    <a:pt x="48154" y="3950"/>
                  </a:lnTo>
                  <a:lnTo>
                    <a:pt x="48154" y="1516"/>
                  </a:lnTo>
                  <a:lnTo>
                    <a:pt x="44367" y="1516"/>
                  </a:lnTo>
                  <a:lnTo>
                    <a:pt x="44367" y="3950"/>
                  </a:lnTo>
                  <a:lnTo>
                    <a:pt x="43285" y="3950"/>
                  </a:lnTo>
                  <a:lnTo>
                    <a:pt x="43285" y="1"/>
                  </a:lnTo>
                  <a:lnTo>
                    <a:pt x="41391" y="1"/>
                  </a:lnTo>
                  <a:lnTo>
                    <a:pt x="41391" y="3950"/>
                  </a:lnTo>
                  <a:lnTo>
                    <a:pt x="40526" y="3950"/>
                  </a:lnTo>
                  <a:lnTo>
                    <a:pt x="40526" y="1"/>
                  </a:lnTo>
                  <a:lnTo>
                    <a:pt x="32248" y="1"/>
                  </a:lnTo>
                  <a:lnTo>
                    <a:pt x="32248" y="3950"/>
                  </a:lnTo>
                  <a:lnTo>
                    <a:pt x="30949" y="3950"/>
                  </a:lnTo>
                  <a:lnTo>
                    <a:pt x="30949" y="1516"/>
                  </a:lnTo>
                  <a:lnTo>
                    <a:pt x="22671" y="1516"/>
                  </a:lnTo>
                  <a:lnTo>
                    <a:pt x="22671" y="3950"/>
                  </a:lnTo>
                  <a:lnTo>
                    <a:pt x="22184" y="3950"/>
                  </a:lnTo>
                  <a:lnTo>
                    <a:pt x="22184" y="1"/>
                  </a:lnTo>
                  <a:lnTo>
                    <a:pt x="18343" y="1"/>
                  </a:lnTo>
                  <a:lnTo>
                    <a:pt x="18343" y="3950"/>
                  </a:lnTo>
                  <a:lnTo>
                    <a:pt x="17801" y="3950"/>
                  </a:lnTo>
                  <a:lnTo>
                    <a:pt x="17801" y="1516"/>
                  </a:lnTo>
                  <a:lnTo>
                    <a:pt x="13960" y="1516"/>
                  </a:lnTo>
                  <a:lnTo>
                    <a:pt x="13960" y="3950"/>
                  </a:lnTo>
                  <a:lnTo>
                    <a:pt x="12878" y="3950"/>
                  </a:lnTo>
                  <a:lnTo>
                    <a:pt x="12878" y="1"/>
                  </a:lnTo>
                  <a:lnTo>
                    <a:pt x="10984" y="1"/>
                  </a:lnTo>
                  <a:lnTo>
                    <a:pt x="10984" y="3950"/>
                  </a:lnTo>
                  <a:lnTo>
                    <a:pt x="3788" y="3950"/>
                  </a:lnTo>
                  <a:lnTo>
                    <a:pt x="37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0" y="4537850"/>
              <a:ext cx="9143957" cy="635553"/>
            </a:xfrm>
            <a:custGeom>
              <a:rect b="b" l="l" r="r" t="t"/>
              <a:pathLst>
                <a:path extrusionOk="0" h="19100" w="213121">
                  <a:moveTo>
                    <a:pt x="1" y="1"/>
                  </a:moveTo>
                  <a:lnTo>
                    <a:pt x="1" y="19100"/>
                  </a:lnTo>
                  <a:lnTo>
                    <a:pt x="213121" y="19100"/>
                  </a:lnTo>
                  <a:lnTo>
                    <a:pt x="213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60006" y="4849321"/>
              <a:ext cx="8693626" cy="33"/>
            </a:xfrm>
            <a:custGeom>
              <a:rect b="b" l="l" r="r" t="t"/>
              <a:pathLst>
                <a:path extrusionOk="0" fill="none" h="1" w="202625">
                  <a:moveTo>
                    <a:pt x="1" y="1"/>
                  </a:moveTo>
                  <a:lnTo>
                    <a:pt x="202624"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p:nvPr/>
        </p:nvSpPr>
        <p:spPr>
          <a:xfrm>
            <a:off x="472101" y="765650"/>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309399" y="125762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75800" y="308126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b="1" i="1">
                <a:latin typeface="Archivo"/>
                <a:ea typeface="Archivo"/>
                <a:cs typeface="Archivo"/>
                <a:sym typeface="Archivo"/>
              </a:defRPr>
            </a:lvl1pPr>
            <a:lvl2pPr lvl="1">
              <a:buNone/>
              <a:defRPr b="1" i="1">
                <a:latin typeface="Archivo"/>
                <a:ea typeface="Archivo"/>
                <a:cs typeface="Archivo"/>
                <a:sym typeface="Archivo"/>
              </a:defRPr>
            </a:lvl2pPr>
            <a:lvl3pPr lvl="2">
              <a:buNone/>
              <a:defRPr b="1" i="1">
                <a:latin typeface="Archivo"/>
                <a:ea typeface="Archivo"/>
                <a:cs typeface="Archivo"/>
                <a:sym typeface="Archivo"/>
              </a:defRPr>
            </a:lvl3pPr>
            <a:lvl4pPr lvl="3">
              <a:buNone/>
              <a:defRPr b="1" i="1">
                <a:latin typeface="Archivo"/>
                <a:ea typeface="Archivo"/>
                <a:cs typeface="Archivo"/>
                <a:sym typeface="Archivo"/>
              </a:defRPr>
            </a:lvl4pPr>
            <a:lvl5pPr lvl="4">
              <a:buNone/>
              <a:defRPr b="1" i="1">
                <a:latin typeface="Archivo"/>
                <a:ea typeface="Archivo"/>
                <a:cs typeface="Archivo"/>
                <a:sym typeface="Archivo"/>
              </a:defRPr>
            </a:lvl5pPr>
            <a:lvl6pPr lvl="5">
              <a:buNone/>
              <a:defRPr b="1" i="1">
                <a:latin typeface="Archivo"/>
                <a:ea typeface="Archivo"/>
                <a:cs typeface="Archivo"/>
                <a:sym typeface="Archivo"/>
              </a:defRPr>
            </a:lvl6pPr>
            <a:lvl7pPr lvl="6">
              <a:buNone/>
              <a:defRPr b="1" i="1">
                <a:latin typeface="Archivo"/>
                <a:ea typeface="Archivo"/>
                <a:cs typeface="Archivo"/>
                <a:sym typeface="Archivo"/>
              </a:defRPr>
            </a:lvl7pPr>
            <a:lvl8pPr lvl="7">
              <a:buNone/>
              <a:defRPr b="1" i="1">
                <a:latin typeface="Archivo"/>
                <a:ea typeface="Archivo"/>
                <a:cs typeface="Archivo"/>
                <a:sym typeface="Archivo"/>
              </a:defRPr>
            </a:lvl8pPr>
            <a:lvl9pPr lvl="8">
              <a:buNone/>
              <a:defRPr b="1" i="1">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4_2">
    <p:spTree>
      <p:nvGrpSpPr>
        <p:cNvPr id="365" name="Shape 365"/>
        <p:cNvGrpSpPr/>
        <p:nvPr/>
      </p:nvGrpSpPr>
      <p:grpSpPr>
        <a:xfrm>
          <a:off x="0" y="0"/>
          <a:ext cx="0" cy="0"/>
          <a:chOff x="0" y="0"/>
          <a:chExt cx="0" cy="0"/>
        </a:xfrm>
      </p:grpSpPr>
      <p:grpSp>
        <p:nvGrpSpPr>
          <p:cNvPr id="366" name="Google Shape;366;p21"/>
          <p:cNvGrpSpPr/>
          <p:nvPr/>
        </p:nvGrpSpPr>
        <p:grpSpPr>
          <a:xfrm rot="-2190330">
            <a:off x="4709833" y="1510753"/>
            <a:ext cx="8540751" cy="6545490"/>
            <a:chOff x="2810973" y="6645577"/>
            <a:chExt cx="8540749" cy="6545489"/>
          </a:xfrm>
        </p:grpSpPr>
        <p:sp>
          <p:nvSpPr>
            <p:cNvPr id="367" name="Google Shape;367;p21"/>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1"/>
          <p:cNvGrpSpPr/>
          <p:nvPr/>
        </p:nvGrpSpPr>
        <p:grpSpPr>
          <a:xfrm flipH="1" rot="3643067">
            <a:off x="-2355300" y="1138899"/>
            <a:ext cx="7179412" cy="8386664"/>
            <a:chOff x="-9622530" y="-1457817"/>
            <a:chExt cx="7179586" cy="8386867"/>
          </a:xfrm>
        </p:grpSpPr>
        <p:sp>
          <p:nvSpPr>
            <p:cNvPr id="370" name="Google Shape;370;p21"/>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21"/>
          <p:cNvGrpSpPr/>
          <p:nvPr/>
        </p:nvGrpSpPr>
        <p:grpSpPr>
          <a:xfrm rot="-2700000">
            <a:off x="-1044373" y="-4146292"/>
            <a:ext cx="7808030" cy="7141843"/>
            <a:chOff x="-16071160" y="5014390"/>
            <a:chExt cx="7808105" cy="7141912"/>
          </a:xfrm>
        </p:grpSpPr>
        <p:sp>
          <p:nvSpPr>
            <p:cNvPr id="373" name="Google Shape;373;p2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1"/>
          <p:cNvSpPr txBox="1"/>
          <p:nvPr>
            <p:ph type="title"/>
          </p:nvPr>
        </p:nvSpPr>
        <p:spPr>
          <a:xfrm>
            <a:off x="10290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6" name="Google Shape;376;p21"/>
          <p:cNvSpPr txBox="1"/>
          <p:nvPr>
            <p:ph idx="1" type="subTitle"/>
          </p:nvPr>
        </p:nvSpPr>
        <p:spPr>
          <a:xfrm>
            <a:off x="9400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7" name="Google Shape;377;p21"/>
          <p:cNvSpPr txBox="1"/>
          <p:nvPr>
            <p:ph idx="2" type="title"/>
          </p:nvPr>
        </p:nvSpPr>
        <p:spPr>
          <a:xfrm>
            <a:off x="35558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8" name="Google Shape;378;p21"/>
          <p:cNvSpPr txBox="1"/>
          <p:nvPr>
            <p:ph idx="3" type="subTitle"/>
          </p:nvPr>
        </p:nvSpPr>
        <p:spPr>
          <a:xfrm>
            <a:off x="34668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9" name="Google Shape;379;p21"/>
          <p:cNvSpPr txBox="1"/>
          <p:nvPr>
            <p:ph idx="4" type="title"/>
          </p:nvPr>
        </p:nvSpPr>
        <p:spPr>
          <a:xfrm>
            <a:off x="60826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80" name="Google Shape;380;p21"/>
          <p:cNvSpPr txBox="1"/>
          <p:nvPr>
            <p:ph idx="5" type="subTitle"/>
          </p:nvPr>
        </p:nvSpPr>
        <p:spPr>
          <a:xfrm>
            <a:off x="59936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1" name="Google Shape;381;p21"/>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2" name="Google Shape;382;p21"/>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83" name="Google Shape;383;p2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21"/>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385" name="Google Shape;385;p21"/>
          <p:cNvSpPr txBox="1"/>
          <p:nvPr>
            <p:ph idx="7" type="title"/>
          </p:nvPr>
        </p:nvSpPr>
        <p:spPr>
          <a:xfrm>
            <a:off x="10349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86" name="Google Shape;386;p21"/>
          <p:cNvSpPr txBox="1"/>
          <p:nvPr>
            <p:ph idx="8" type="subTitle"/>
          </p:nvPr>
        </p:nvSpPr>
        <p:spPr>
          <a:xfrm>
            <a:off x="9459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7" name="Google Shape;387;p21"/>
          <p:cNvSpPr txBox="1"/>
          <p:nvPr>
            <p:ph idx="9" type="title"/>
          </p:nvPr>
        </p:nvSpPr>
        <p:spPr>
          <a:xfrm>
            <a:off x="35617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88" name="Google Shape;388;p21"/>
          <p:cNvSpPr txBox="1"/>
          <p:nvPr>
            <p:ph idx="13" type="subTitle"/>
          </p:nvPr>
        </p:nvSpPr>
        <p:spPr>
          <a:xfrm>
            <a:off x="34727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21"/>
          <p:cNvSpPr txBox="1"/>
          <p:nvPr>
            <p:ph idx="14" type="title"/>
          </p:nvPr>
        </p:nvSpPr>
        <p:spPr>
          <a:xfrm>
            <a:off x="60885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0" name="Google Shape;390;p21"/>
          <p:cNvSpPr txBox="1"/>
          <p:nvPr>
            <p:ph idx="15" type="subTitle"/>
          </p:nvPr>
        </p:nvSpPr>
        <p:spPr>
          <a:xfrm>
            <a:off x="59995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392" name="Shape 392"/>
        <p:cNvGrpSpPr/>
        <p:nvPr/>
      </p:nvGrpSpPr>
      <p:grpSpPr>
        <a:xfrm>
          <a:off x="0" y="0"/>
          <a:ext cx="0" cy="0"/>
          <a:chOff x="0" y="0"/>
          <a:chExt cx="0" cy="0"/>
        </a:xfrm>
      </p:grpSpPr>
      <p:grpSp>
        <p:nvGrpSpPr>
          <p:cNvPr id="393" name="Google Shape;393;p22"/>
          <p:cNvGrpSpPr/>
          <p:nvPr/>
        </p:nvGrpSpPr>
        <p:grpSpPr>
          <a:xfrm>
            <a:off x="5131060" y="1199191"/>
            <a:ext cx="7634337" cy="7776286"/>
            <a:chOff x="5131060" y="1199191"/>
            <a:chExt cx="7634337" cy="7776286"/>
          </a:xfrm>
        </p:grpSpPr>
        <p:sp>
          <p:nvSpPr>
            <p:cNvPr id="394" name="Google Shape;394;p22"/>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2"/>
          <p:cNvGrpSpPr/>
          <p:nvPr/>
        </p:nvGrpSpPr>
        <p:grpSpPr>
          <a:xfrm>
            <a:off x="-3360060" y="239715"/>
            <a:ext cx="6864805" cy="7906762"/>
            <a:chOff x="-3360060" y="239715"/>
            <a:chExt cx="6864805" cy="7906762"/>
          </a:xfrm>
        </p:grpSpPr>
        <p:sp>
          <p:nvSpPr>
            <p:cNvPr id="397" name="Google Shape;397;p22"/>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2"/>
          <p:cNvGrpSpPr/>
          <p:nvPr/>
        </p:nvGrpSpPr>
        <p:grpSpPr>
          <a:xfrm>
            <a:off x="3713745" y="-3325550"/>
            <a:ext cx="8211561" cy="6465808"/>
            <a:chOff x="3713745" y="-3325550"/>
            <a:chExt cx="8211561" cy="6465808"/>
          </a:xfrm>
        </p:grpSpPr>
        <p:sp>
          <p:nvSpPr>
            <p:cNvPr id="400" name="Google Shape;400;p22"/>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2"/>
          <p:cNvSpPr txBox="1"/>
          <p:nvPr>
            <p:ph idx="1" type="body"/>
          </p:nvPr>
        </p:nvSpPr>
        <p:spPr>
          <a:xfrm>
            <a:off x="711725" y="1722875"/>
            <a:ext cx="3910800" cy="19632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500"/>
            </a:lvl1pPr>
            <a:lvl2pPr indent="-317500" lvl="1" marL="914400" rtl="0">
              <a:spcBef>
                <a:spcPts val="0"/>
              </a:spcBef>
              <a:spcAft>
                <a:spcPts val="0"/>
              </a:spcAft>
              <a:buClr>
                <a:srgbClr val="000000"/>
              </a:buClr>
              <a:buSzPts val="1400"/>
              <a:buFont typeface="Arimo"/>
              <a:buChar char="○"/>
              <a:defRPr/>
            </a:lvl2pPr>
            <a:lvl3pPr indent="-317500" lvl="2" marL="1371600" rtl="0">
              <a:spcBef>
                <a:spcPts val="0"/>
              </a:spcBef>
              <a:spcAft>
                <a:spcPts val="0"/>
              </a:spcAft>
              <a:buClr>
                <a:srgbClr val="000000"/>
              </a:buClr>
              <a:buSzPts val="1400"/>
              <a:buFont typeface="Arimo"/>
              <a:buChar char="■"/>
              <a:defRPr/>
            </a:lvl3pPr>
            <a:lvl4pPr indent="-317500" lvl="3" marL="1828800" rtl="0">
              <a:spcBef>
                <a:spcPts val="0"/>
              </a:spcBef>
              <a:spcAft>
                <a:spcPts val="0"/>
              </a:spcAft>
              <a:buClr>
                <a:srgbClr val="000000"/>
              </a:buClr>
              <a:buSzPts val="1400"/>
              <a:buFont typeface="Arimo"/>
              <a:buChar char="●"/>
              <a:defRPr/>
            </a:lvl4pPr>
            <a:lvl5pPr indent="-317500" lvl="4" marL="2286000" rtl="0">
              <a:spcBef>
                <a:spcPts val="0"/>
              </a:spcBef>
              <a:spcAft>
                <a:spcPts val="0"/>
              </a:spcAft>
              <a:buClr>
                <a:srgbClr val="000000"/>
              </a:buClr>
              <a:buSzPts val="1400"/>
              <a:buFont typeface="Arimo"/>
              <a:buChar char="○"/>
              <a:defRPr/>
            </a:lvl5pPr>
            <a:lvl6pPr indent="-317500" lvl="5" marL="2743200" rtl="0">
              <a:spcBef>
                <a:spcPts val="0"/>
              </a:spcBef>
              <a:spcAft>
                <a:spcPts val="0"/>
              </a:spcAft>
              <a:buClr>
                <a:srgbClr val="000000"/>
              </a:buClr>
              <a:buSzPts val="1400"/>
              <a:buFont typeface="Arimo"/>
              <a:buChar char="■"/>
              <a:defRPr/>
            </a:lvl6pPr>
            <a:lvl7pPr indent="-317500" lvl="6" marL="3200400" rtl="0">
              <a:spcBef>
                <a:spcPts val="0"/>
              </a:spcBef>
              <a:spcAft>
                <a:spcPts val="0"/>
              </a:spcAft>
              <a:buClr>
                <a:srgbClr val="000000"/>
              </a:buClr>
              <a:buSzPts val="1400"/>
              <a:buFont typeface="Arimo"/>
              <a:buChar char="●"/>
              <a:defRPr/>
            </a:lvl7pPr>
            <a:lvl8pPr indent="-317500" lvl="7" marL="3657600" rtl="0">
              <a:spcBef>
                <a:spcPts val="0"/>
              </a:spcBef>
              <a:spcAft>
                <a:spcPts val="0"/>
              </a:spcAft>
              <a:buClr>
                <a:srgbClr val="000000"/>
              </a:buClr>
              <a:buSzPts val="1400"/>
              <a:buFont typeface="Arimo"/>
              <a:buChar char="○"/>
              <a:defRPr/>
            </a:lvl8pPr>
            <a:lvl9pPr indent="-317500" lvl="8" marL="4114800" rtl="0">
              <a:spcBef>
                <a:spcPts val="0"/>
              </a:spcBef>
              <a:spcAft>
                <a:spcPts val="0"/>
              </a:spcAft>
              <a:buClr>
                <a:srgbClr val="000000"/>
              </a:buClr>
              <a:buSzPts val="1400"/>
              <a:buFont typeface="Arimo"/>
              <a:buChar char="■"/>
              <a:defRPr/>
            </a:lvl9pPr>
          </a:lstStyle>
          <a:p/>
        </p:txBody>
      </p:sp>
      <p:sp>
        <p:nvSpPr>
          <p:cNvPr id="403" name="Google Shape;403;p22"/>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04" name="Google Shape;404;p22"/>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22"/>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06" name="Google Shape;40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407" name="Shape 407"/>
        <p:cNvGrpSpPr/>
        <p:nvPr/>
      </p:nvGrpSpPr>
      <p:grpSpPr>
        <a:xfrm>
          <a:off x="0" y="0"/>
          <a:ext cx="0" cy="0"/>
          <a:chOff x="0" y="0"/>
          <a:chExt cx="0" cy="0"/>
        </a:xfrm>
      </p:grpSpPr>
      <p:cxnSp>
        <p:nvCxnSpPr>
          <p:cNvPr id="408" name="Google Shape;408;p2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409" name="Google Shape;409;p23"/>
          <p:cNvCxnSpPr/>
          <p:nvPr/>
        </p:nvCxnSpPr>
        <p:spPr>
          <a:xfrm>
            <a:off x="-47050" y="551367"/>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10" name="Google Shape;410;p23"/>
          <p:cNvGrpSpPr/>
          <p:nvPr/>
        </p:nvGrpSpPr>
        <p:grpSpPr>
          <a:xfrm>
            <a:off x="5131060" y="1199191"/>
            <a:ext cx="7634337" cy="7776286"/>
            <a:chOff x="5131060" y="1199191"/>
            <a:chExt cx="7634337" cy="7776286"/>
          </a:xfrm>
        </p:grpSpPr>
        <p:sp>
          <p:nvSpPr>
            <p:cNvPr id="411" name="Google Shape;411;p23"/>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3"/>
          <p:cNvGrpSpPr/>
          <p:nvPr/>
        </p:nvGrpSpPr>
        <p:grpSpPr>
          <a:xfrm>
            <a:off x="-3360060" y="239715"/>
            <a:ext cx="6864805" cy="7906762"/>
            <a:chOff x="-3360060" y="239715"/>
            <a:chExt cx="6864805" cy="7906762"/>
          </a:xfrm>
        </p:grpSpPr>
        <p:sp>
          <p:nvSpPr>
            <p:cNvPr id="414" name="Google Shape;414;p23"/>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3"/>
          <p:cNvGrpSpPr/>
          <p:nvPr/>
        </p:nvGrpSpPr>
        <p:grpSpPr>
          <a:xfrm>
            <a:off x="3713745" y="-3325550"/>
            <a:ext cx="8211561" cy="6465808"/>
            <a:chOff x="3713745" y="-3325550"/>
            <a:chExt cx="8211561" cy="6465808"/>
          </a:xfrm>
        </p:grpSpPr>
        <p:sp>
          <p:nvSpPr>
            <p:cNvPr id="417" name="Google Shape;417;p23"/>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3"/>
          <p:cNvSpPr txBox="1"/>
          <p:nvPr>
            <p:ph type="title"/>
          </p:nvPr>
        </p:nvSpPr>
        <p:spPr>
          <a:xfrm>
            <a:off x="1033725" y="2156250"/>
            <a:ext cx="2840100" cy="58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i="1"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20" name="Google Shape;420;p23"/>
          <p:cNvSpPr txBox="1"/>
          <p:nvPr>
            <p:ph idx="1" type="subTitle"/>
          </p:nvPr>
        </p:nvSpPr>
        <p:spPr>
          <a:xfrm>
            <a:off x="929338" y="2901662"/>
            <a:ext cx="2598600" cy="89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1" name="Google Shape;421;p23"/>
          <p:cNvSpPr/>
          <p:nvPr/>
        </p:nvSpPr>
        <p:spPr>
          <a:xfrm>
            <a:off x="-35925" y="4608025"/>
            <a:ext cx="9250022" cy="588294"/>
          </a:xfrm>
          <a:custGeom>
            <a:rect b="b" l="l" r="r" t="t"/>
            <a:pathLst>
              <a:path extrusionOk="0" h="7566" w="151789">
                <a:moveTo>
                  <a:pt x="0" y="1"/>
                </a:moveTo>
                <a:lnTo>
                  <a:pt x="151789" y="1"/>
                </a:lnTo>
                <a:lnTo>
                  <a:pt x="151789" y="7565"/>
                </a:lnTo>
                <a:lnTo>
                  <a:pt x="0" y="756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6398076" y="2325763"/>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4769024" y="97357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1923900" y="89431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426" name="Shape 426"/>
        <p:cNvGrpSpPr/>
        <p:nvPr/>
      </p:nvGrpSpPr>
      <p:grpSpPr>
        <a:xfrm>
          <a:off x="0" y="0"/>
          <a:ext cx="0" cy="0"/>
          <a:chOff x="0" y="0"/>
          <a:chExt cx="0" cy="0"/>
        </a:xfrm>
      </p:grpSpPr>
      <p:grpSp>
        <p:nvGrpSpPr>
          <p:cNvPr id="427" name="Google Shape;427;p24"/>
          <p:cNvGrpSpPr/>
          <p:nvPr/>
        </p:nvGrpSpPr>
        <p:grpSpPr>
          <a:xfrm>
            <a:off x="5131060" y="1199191"/>
            <a:ext cx="7634337" cy="7776286"/>
            <a:chOff x="5131060" y="1199191"/>
            <a:chExt cx="7634337" cy="7776286"/>
          </a:xfrm>
        </p:grpSpPr>
        <p:sp>
          <p:nvSpPr>
            <p:cNvPr id="428" name="Google Shape;428;p2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4"/>
          <p:cNvGrpSpPr/>
          <p:nvPr/>
        </p:nvGrpSpPr>
        <p:grpSpPr>
          <a:xfrm>
            <a:off x="-3360060" y="239715"/>
            <a:ext cx="6864805" cy="7906762"/>
            <a:chOff x="-3360060" y="239715"/>
            <a:chExt cx="6864805" cy="7906762"/>
          </a:xfrm>
        </p:grpSpPr>
        <p:sp>
          <p:nvSpPr>
            <p:cNvPr id="431" name="Google Shape;431;p2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4"/>
          <p:cNvGrpSpPr/>
          <p:nvPr/>
        </p:nvGrpSpPr>
        <p:grpSpPr>
          <a:xfrm>
            <a:off x="3713745" y="-3325550"/>
            <a:ext cx="8211561" cy="6465808"/>
            <a:chOff x="3713745" y="-3325550"/>
            <a:chExt cx="8211561" cy="6465808"/>
          </a:xfrm>
        </p:grpSpPr>
        <p:sp>
          <p:nvSpPr>
            <p:cNvPr id="434" name="Google Shape;434;p2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 name="Google Shape;436;p2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37" name="Google Shape;437;p24"/>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38" name="Google Shape;438;p24"/>
          <p:cNvSpPr txBox="1"/>
          <p:nvPr>
            <p:ph type="title"/>
          </p:nvPr>
        </p:nvSpPr>
        <p:spPr>
          <a:xfrm>
            <a:off x="4329450" y="2155950"/>
            <a:ext cx="3075900" cy="58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9" name="Google Shape;439;p24"/>
          <p:cNvSpPr txBox="1"/>
          <p:nvPr>
            <p:ph idx="1" type="subTitle"/>
          </p:nvPr>
        </p:nvSpPr>
        <p:spPr>
          <a:xfrm>
            <a:off x="4903690" y="2912188"/>
            <a:ext cx="2598600" cy="89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0" name="Google Shape;440;p24"/>
          <p:cNvSpPr/>
          <p:nvPr/>
        </p:nvSpPr>
        <p:spPr>
          <a:xfrm>
            <a:off x="990350" y="621523"/>
            <a:ext cx="1416016" cy="38910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7039822" y="505192"/>
            <a:ext cx="875381" cy="240778"/>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5154325" y="1371677"/>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444" name="Shape 444"/>
        <p:cNvGrpSpPr/>
        <p:nvPr/>
      </p:nvGrpSpPr>
      <p:grpSpPr>
        <a:xfrm>
          <a:off x="0" y="0"/>
          <a:ext cx="0" cy="0"/>
          <a:chOff x="0" y="0"/>
          <a:chExt cx="0" cy="0"/>
        </a:xfrm>
      </p:grpSpPr>
      <p:grpSp>
        <p:nvGrpSpPr>
          <p:cNvPr id="445" name="Google Shape;445;p25"/>
          <p:cNvGrpSpPr/>
          <p:nvPr/>
        </p:nvGrpSpPr>
        <p:grpSpPr>
          <a:xfrm>
            <a:off x="5131060" y="1199191"/>
            <a:ext cx="7634337" cy="7776286"/>
            <a:chOff x="5131060" y="1199191"/>
            <a:chExt cx="7634337" cy="7776286"/>
          </a:xfrm>
        </p:grpSpPr>
        <p:sp>
          <p:nvSpPr>
            <p:cNvPr id="446" name="Google Shape;446;p25"/>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5"/>
          <p:cNvGrpSpPr/>
          <p:nvPr/>
        </p:nvGrpSpPr>
        <p:grpSpPr>
          <a:xfrm>
            <a:off x="-3360060" y="239715"/>
            <a:ext cx="6864805" cy="7906762"/>
            <a:chOff x="-3360060" y="239715"/>
            <a:chExt cx="6864805" cy="7906762"/>
          </a:xfrm>
        </p:grpSpPr>
        <p:sp>
          <p:nvSpPr>
            <p:cNvPr id="449" name="Google Shape;449;p2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5"/>
          <p:cNvGrpSpPr/>
          <p:nvPr/>
        </p:nvGrpSpPr>
        <p:grpSpPr>
          <a:xfrm>
            <a:off x="3713745" y="-3325550"/>
            <a:ext cx="8211561" cy="6465808"/>
            <a:chOff x="3713745" y="-3325550"/>
            <a:chExt cx="8211561" cy="6465808"/>
          </a:xfrm>
        </p:grpSpPr>
        <p:sp>
          <p:nvSpPr>
            <p:cNvPr id="452" name="Google Shape;452;p25"/>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4" name="Google Shape;454;p2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2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56" name="Google Shape;456;p25"/>
          <p:cNvSpPr txBox="1"/>
          <p:nvPr>
            <p:ph type="title"/>
          </p:nvPr>
        </p:nvSpPr>
        <p:spPr>
          <a:xfrm>
            <a:off x="713575" y="1982175"/>
            <a:ext cx="3703200" cy="544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57" name="Google Shape;457;p25"/>
          <p:cNvSpPr txBox="1"/>
          <p:nvPr>
            <p:ph idx="1" type="subTitle"/>
          </p:nvPr>
        </p:nvSpPr>
        <p:spPr>
          <a:xfrm>
            <a:off x="715447" y="2647950"/>
            <a:ext cx="3703200" cy="348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8" name="Google Shape;458;p25"/>
          <p:cNvSpPr/>
          <p:nvPr/>
        </p:nvSpPr>
        <p:spPr>
          <a:xfrm>
            <a:off x="1272725" y="880453"/>
            <a:ext cx="2096617" cy="57612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1124300" y="3766148"/>
            <a:ext cx="1810183" cy="497899"/>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6601926" y="2571757"/>
            <a:ext cx="1651619" cy="407585"/>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b="1" i="1">
                <a:latin typeface="Archivo"/>
                <a:ea typeface="Archivo"/>
                <a:cs typeface="Archivo"/>
                <a:sym typeface="Archivo"/>
              </a:defRPr>
            </a:lvl1pPr>
            <a:lvl2pPr lvl="1">
              <a:buNone/>
              <a:defRPr b="1" i="1">
                <a:latin typeface="Archivo"/>
                <a:ea typeface="Archivo"/>
                <a:cs typeface="Archivo"/>
                <a:sym typeface="Archivo"/>
              </a:defRPr>
            </a:lvl2pPr>
            <a:lvl3pPr lvl="2">
              <a:buNone/>
              <a:defRPr b="1" i="1">
                <a:latin typeface="Archivo"/>
                <a:ea typeface="Archivo"/>
                <a:cs typeface="Archivo"/>
                <a:sym typeface="Archivo"/>
              </a:defRPr>
            </a:lvl3pPr>
            <a:lvl4pPr lvl="3">
              <a:buNone/>
              <a:defRPr b="1" i="1">
                <a:latin typeface="Archivo"/>
                <a:ea typeface="Archivo"/>
                <a:cs typeface="Archivo"/>
                <a:sym typeface="Archivo"/>
              </a:defRPr>
            </a:lvl4pPr>
            <a:lvl5pPr lvl="4">
              <a:buNone/>
              <a:defRPr b="1" i="1">
                <a:latin typeface="Archivo"/>
                <a:ea typeface="Archivo"/>
                <a:cs typeface="Archivo"/>
                <a:sym typeface="Archivo"/>
              </a:defRPr>
            </a:lvl5pPr>
            <a:lvl6pPr lvl="5">
              <a:buNone/>
              <a:defRPr b="1" i="1">
                <a:latin typeface="Archivo"/>
                <a:ea typeface="Archivo"/>
                <a:cs typeface="Archivo"/>
                <a:sym typeface="Archivo"/>
              </a:defRPr>
            </a:lvl6pPr>
            <a:lvl7pPr lvl="6">
              <a:buNone/>
              <a:defRPr b="1" i="1">
                <a:latin typeface="Archivo"/>
                <a:ea typeface="Archivo"/>
                <a:cs typeface="Archivo"/>
                <a:sym typeface="Archivo"/>
              </a:defRPr>
            </a:lvl7pPr>
            <a:lvl8pPr lvl="7">
              <a:buNone/>
              <a:defRPr b="1" i="1">
                <a:latin typeface="Archivo"/>
                <a:ea typeface="Archivo"/>
                <a:cs typeface="Archivo"/>
                <a:sym typeface="Archivo"/>
              </a:defRPr>
            </a:lvl8pPr>
            <a:lvl9pPr lvl="8">
              <a:buNone/>
              <a:defRPr b="1" i="1">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_1_1_1_1">
    <p:spTree>
      <p:nvGrpSpPr>
        <p:cNvPr id="462" name="Shape 462"/>
        <p:cNvGrpSpPr/>
        <p:nvPr/>
      </p:nvGrpSpPr>
      <p:grpSpPr>
        <a:xfrm>
          <a:off x="0" y="0"/>
          <a:ext cx="0" cy="0"/>
          <a:chOff x="0" y="0"/>
          <a:chExt cx="0" cy="0"/>
        </a:xfrm>
      </p:grpSpPr>
      <p:grpSp>
        <p:nvGrpSpPr>
          <p:cNvPr id="463" name="Google Shape;463;p26"/>
          <p:cNvGrpSpPr/>
          <p:nvPr/>
        </p:nvGrpSpPr>
        <p:grpSpPr>
          <a:xfrm>
            <a:off x="5131060" y="1199191"/>
            <a:ext cx="7634337" cy="7776286"/>
            <a:chOff x="5131060" y="1199191"/>
            <a:chExt cx="7634337" cy="7776286"/>
          </a:xfrm>
        </p:grpSpPr>
        <p:sp>
          <p:nvSpPr>
            <p:cNvPr id="464" name="Google Shape;464;p26"/>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6"/>
          <p:cNvGrpSpPr/>
          <p:nvPr/>
        </p:nvGrpSpPr>
        <p:grpSpPr>
          <a:xfrm>
            <a:off x="-3360060" y="239715"/>
            <a:ext cx="6864805" cy="7906762"/>
            <a:chOff x="-3360060" y="239715"/>
            <a:chExt cx="6864805" cy="7906762"/>
          </a:xfrm>
        </p:grpSpPr>
        <p:sp>
          <p:nvSpPr>
            <p:cNvPr id="467" name="Google Shape;467;p26"/>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6"/>
          <p:cNvGrpSpPr/>
          <p:nvPr/>
        </p:nvGrpSpPr>
        <p:grpSpPr>
          <a:xfrm>
            <a:off x="3713745" y="-3325550"/>
            <a:ext cx="8211561" cy="6465808"/>
            <a:chOff x="3713745" y="-3325550"/>
            <a:chExt cx="8211561" cy="6465808"/>
          </a:xfrm>
        </p:grpSpPr>
        <p:sp>
          <p:nvSpPr>
            <p:cNvPr id="470" name="Google Shape;470;p26"/>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2" name="Google Shape;472;p26"/>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473" name="Google Shape;473;p26"/>
          <p:cNvSpPr txBox="1"/>
          <p:nvPr>
            <p:ph type="title"/>
          </p:nvPr>
        </p:nvSpPr>
        <p:spPr>
          <a:xfrm>
            <a:off x="998850" y="929675"/>
            <a:ext cx="3249300" cy="235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3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74" name="Google Shape;474;p26"/>
          <p:cNvSpPr txBox="1"/>
          <p:nvPr>
            <p:ph idx="1" type="subTitle"/>
          </p:nvPr>
        </p:nvSpPr>
        <p:spPr>
          <a:xfrm>
            <a:off x="1075800" y="3369150"/>
            <a:ext cx="3644700" cy="795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75" name="Google Shape;475;p26"/>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76" name="Google Shape;47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2_1">
    <p:spTree>
      <p:nvGrpSpPr>
        <p:cNvPr id="477" name="Shape 477"/>
        <p:cNvGrpSpPr/>
        <p:nvPr/>
      </p:nvGrpSpPr>
      <p:grpSpPr>
        <a:xfrm>
          <a:off x="0" y="0"/>
          <a:ext cx="0" cy="0"/>
          <a:chOff x="0" y="0"/>
          <a:chExt cx="0" cy="0"/>
        </a:xfrm>
      </p:grpSpPr>
      <p:grpSp>
        <p:nvGrpSpPr>
          <p:cNvPr id="478" name="Google Shape;478;p27"/>
          <p:cNvGrpSpPr/>
          <p:nvPr/>
        </p:nvGrpSpPr>
        <p:grpSpPr>
          <a:xfrm>
            <a:off x="-3757180" y="226408"/>
            <a:ext cx="7179586" cy="8386867"/>
            <a:chOff x="-9622530" y="-1457817"/>
            <a:chExt cx="7179586" cy="8386867"/>
          </a:xfrm>
        </p:grpSpPr>
        <p:sp>
          <p:nvSpPr>
            <p:cNvPr id="479" name="Google Shape;479;p27"/>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7"/>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2" name="Google Shape;482;p27"/>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83" name="Google Shape;483;p27"/>
          <p:cNvGrpSpPr/>
          <p:nvPr/>
        </p:nvGrpSpPr>
        <p:grpSpPr>
          <a:xfrm>
            <a:off x="3797298" y="2319577"/>
            <a:ext cx="8540749" cy="6545489"/>
            <a:chOff x="2810973" y="6645577"/>
            <a:chExt cx="8540749" cy="6545489"/>
          </a:xfrm>
        </p:grpSpPr>
        <p:sp>
          <p:nvSpPr>
            <p:cNvPr id="484" name="Google Shape;484;p27"/>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7"/>
          <p:cNvGrpSpPr/>
          <p:nvPr/>
        </p:nvGrpSpPr>
        <p:grpSpPr>
          <a:xfrm>
            <a:off x="4961715" y="-3783460"/>
            <a:ext cx="7808105" cy="7141912"/>
            <a:chOff x="-16071160" y="5014390"/>
            <a:chExt cx="7808105" cy="7141912"/>
          </a:xfrm>
        </p:grpSpPr>
        <p:sp>
          <p:nvSpPr>
            <p:cNvPr id="487" name="Google Shape;487;p2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9" name="Google Shape;489;p27"/>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490" name="Google Shape;490;p2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491" name="Google Shape;49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2_1_1">
    <p:spTree>
      <p:nvGrpSpPr>
        <p:cNvPr id="492" name="Shape 492"/>
        <p:cNvGrpSpPr/>
        <p:nvPr/>
      </p:nvGrpSpPr>
      <p:grpSpPr>
        <a:xfrm>
          <a:off x="0" y="0"/>
          <a:ext cx="0" cy="0"/>
          <a:chOff x="0" y="0"/>
          <a:chExt cx="0" cy="0"/>
        </a:xfrm>
      </p:grpSpPr>
      <p:grpSp>
        <p:nvGrpSpPr>
          <p:cNvPr id="493" name="Google Shape;493;p28"/>
          <p:cNvGrpSpPr/>
          <p:nvPr/>
        </p:nvGrpSpPr>
        <p:grpSpPr>
          <a:xfrm rot="-2190330">
            <a:off x="4709833" y="1510753"/>
            <a:ext cx="8540751" cy="6545490"/>
            <a:chOff x="2810973" y="6645577"/>
            <a:chExt cx="8540749" cy="6545489"/>
          </a:xfrm>
        </p:grpSpPr>
        <p:sp>
          <p:nvSpPr>
            <p:cNvPr id="494" name="Google Shape;494;p28"/>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28"/>
          <p:cNvGrpSpPr/>
          <p:nvPr/>
        </p:nvGrpSpPr>
        <p:grpSpPr>
          <a:xfrm rot="-2700000">
            <a:off x="-1044373" y="-4146292"/>
            <a:ext cx="7808030" cy="7141843"/>
            <a:chOff x="-16071160" y="5014390"/>
            <a:chExt cx="7808105" cy="7141912"/>
          </a:xfrm>
        </p:grpSpPr>
        <p:sp>
          <p:nvSpPr>
            <p:cNvPr id="497" name="Google Shape;497;p2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8"/>
          <p:cNvGrpSpPr/>
          <p:nvPr/>
        </p:nvGrpSpPr>
        <p:grpSpPr>
          <a:xfrm flipH="1" rot="3643067">
            <a:off x="-2355300" y="1138899"/>
            <a:ext cx="7179412" cy="8386664"/>
            <a:chOff x="-9622530" y="-1457817"/>
            <a:chExt cx="7179586" cy="8386867"/>
          </a:xfrm>
        </p:grpSpPr>
        <p:sp>
          <p:nvSpPr>
            <p:cNvPr id="500" name="Google Shape;500;p28"/>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2" name="Google Shape;502;p28"/>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03" name="Google Shape;503;p2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04" name="Google Shape;504;p28"/>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505" name="Google Shape;505;p28"/>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6" name="Google Shape;50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2_1_1_1">
    <p:spTree>
      <p:nvGrpSpPr>
        <p:cNvPr id="507" name="Shape 507"/>
        <p:cNvGrpSpPr/>
        <p:nvPr/>
      </p:nvGrpSpPr>
      <p:grpSpPr>
        <a:xfrm>
          <a:off x="0" y="0"/>
          <a:ext cx="0" cy="0"/>
          <a:chOff x="0" y="0"/>
          <a:chExt cx="0" cy="0"/>
        </a:xfrm>
      </p:grpSpPr>
      <p:grpSp>
        <p:nvGrpSpPr>
          <p:cNvPr id="508" name="Google Shape;508;p29"/>
          <p:cNvGrpSpPr/>
          <p:nvPr/>
        </p:nvGrpSpPr>
        <p:grpSpPr>
          <a:xfrm>
            <a:off x="-3757180" y="226408"/>
            <a:ext cx="7179586" cy="8386867"/>
            <a:chOff x="-9622530" y="-1457817"/>
            <a:chExt cx="7179586" cy="8386867"/>
          </a:xfrm>
        </p:grpSpPr>
        <p:sp>
          <p:nvSpPr>
            <p:cNvPr id="509" name="Google Shape;509;p29"/>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9"/>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12" name="Google Shape;512;p29"/>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513" name="Google Shape;513;p29"/>
          <p:cNvGrpSpPr/>
          <p:nvPr/>
        </p:nvGrpSpPr>
        <p:grpSpPr>
          <a:xfrm>
            <a:off x="3797298" y="2319577"/>
            <a:ext cx="8540749" cy="6545489"/>
            <a:chOff x="2810973" y="6645577"/>
            <a:chExt cx="8540749" cy="6545489"/>
          </a:xfrm>
        </p:grpSpPr>
        <p:sp>
          <p:nvSpPr>
            <p:cNvPr id="514" name="Google Shape;514;p29"/>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9"/>
          <p:cNvGrpSpPr/>
          <p:nvPr/>
        </p:nvGrpSpPr>
        <p:grpSpPr>
          <a:xfrm>
            <a:off x="4961715" y="-3783460"/>
            <a:ext cx="7808105" cy="7141912"/>
            <a:chOff x="-16071160" y="5014390"/>
            <a:chExt cx="7808105" cy="7141912"/>
          </a:xfrm>
        </p:grpSpPr>
        <p:sp>
          <p:nvSpPr>
            <p:cNvPr id="517" name="Google Shape;517;p2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9" name="Google Shape;519;p29"/>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2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521" name="Google Shape;52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2_1_1_1_1">
    <p:spTree>
      <p:nvGrpSpPr>
        <p:cNvPr id="522" name="Shape 522"/>
        <p:cNvGrpSpPr/>
        <p:nvPr/>
      </p:nvGrpSpPr>
      <p:grpSpPr>
        <a:xfrm>
          <a:off x="0" y="0"/>
          <a:ext cx="0" cy="0"/>
          <a:chOff x="0" y="0"/>
          <a:chExt cx="0" cy="0"/>
        </a:xfrm>
      </p:grpSpPr>
      <p:grpSp>
        <p:nvGrpSpPr>
          <p:cNvPr id="523" name="Google Shape;523;p30"/>
          <p:cNvGrpSpPr/>
          <p:nvPr/>
        </p:nvGrpSpPr>
        <p:grpSpPr>
          <a:xfrm>
            <a:off x="-3757180" y="226408"/>
            <a:ext cx="7179586" cy="8386867"/>
            <a:chOff x="-9622530" y="-1457817"/>
            <a:chExt cx="7179586" cy="8386867"/>
          </a:xfrm>
        </p:grpSpPr>
        <p:sp>
          <p:nvSpPr>
            <p:cNvPr id="524" name="Google Shape;524;p30"/>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30"/>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27" name="Google Shape;527;p30"/>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528" name="Google Shape;528;p30"/>
          <p:cNvGrpSpPr/>
          <p:nvPr/>
        </p:nvGrpSpPr>
        <p:grpSpPr>
          <a:xfrm>
            <a:off x="3797298" y="2319577"/>
            <a:ext cx="8540749" cy="6545489"/>
            <a:chOff x="2810973" y="6645577"/>
            <a:chExt cx="8540749" cy="6545489"/>
          </a:xfrm>
        </p:grpSpPr>
        <p:sp>
          <p:nvSpPr>
            <p:cNvPr id="529" name="Google Shape;529;p30"/>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0"/>
          <p:cNvGrpSpPr/>
          <p:nvPr/>
        </p:nvGrpSpPr>
        <p:grpSpPr>
          <a:xfrm>
            <a:off x="4961715" y="-3783460"/>
            <a:ext cx="7808105" cy="7141912"/>
            <a:chOff x="-16071160" y="5014390"/>
            <a:chExt cx="7808105" cy="7141912"/>
          </a:xfrm>
        </p:grpSpPr>
        <p:sp>
          <p:nvSpPr>
            <p:cNvPr id="532" name="Google Shape;532;p3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4" name="Google Shape;534;p30"/>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3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536" name="Google Shape;53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grpSp>
        <p:nvGrpSpPr>
          <p:cNvPr id="52" name="Google Shape;52;p4"/>
          <p:cNvGrpSpPr/>
          <p:nvPr/>
        </p:nvGrpSpPr>
        <p:grpSpPr>
          <a:xfrm>
            <a:off x="5131060" y="1199191"/>
            <a:ext cx="7634337" cy="7776286"/>
            <a:chOff x="5131060" y="1199191"/>
            <a:chExt cx="7634337" cy="7776286"/>
          </a:xfrm>
        </p:grpSpPr>
        <p:sp>
          <p:nvSpPr>
            <p:cNvPr id="53" name="Google Shape;53;p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4"/>
          <p:cNvGrpSpPr/>
          <p:nvPr/>
        </p:nvGrpSpPr>
        <p:grpSpPr>
          <a:xfrm>
            <a:off x="-3360060" y="239715"/>
            <a:ext cx="6864805" cy="7906762"/>
            <a:chOff x="-3360060" y="239715"/>
            <a:chExt cx="6864805" cy="7906762"/>
          </a:xfrm>
        </p:grpSpPr>
        <p:sp>
          <p:nvSpPr>
            <p:cNvPr id="56" name="Google Shape;56;p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4"/>
          <p:cNvGrpSpPr/>
          <p:nvPr/>
        </p:nvGrpSpPr>
        <p:grpSpPr>
          <a:xfrm>
            <a:off x="3713745" y="-3325550"/>
            <a:ext cx="8211561" cy="6465808"/>
            <a:chOff x="3713745" y="-3325550"/>
            <a:chExt cx="8211561" cy="6465808"/>
          </a:xfrm>
        </p:grpSpPr>
        <p:sp>
          <p:nvSpPr>
            <p:cNvPr id="59" name="Google Shape;59;p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txBox="1"/>
          <p:nvPr>
            <p:ph idx="1" type="body"/>
          </p:nvPr>
        </p:nvSpPr>
        <p:spPr>
          <a:xfrm>
            <a:off x="711725" y="975619"/>
            <a:ext cx="7545600" cy="3587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AutoNum type="arabicPeriod"/>
              <a:defRPr sz="11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62" name="Google Shape;62;p4"/>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4"/>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65" name="Google Shape;6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2_1_1_1_1_1">
    <p:spTree>
      <p:nvGrpSpPr>
        <p:cNvPr id="537" name="Shape 537"/>
        <p:cNvGrpSpPr/>
        <p:nvPr/>
      </p:nvGrpSpPr>
      <p:grpSpPr>
        <a:xfrm>
          <a:off x="0" y="0"/>
          <a:ext cx="0" cy="0"/>
          <a:chOff x="0" y="0"/>
          <a:chExt cx="0" cy="0"/>
        </a:xfrm>
      </p:grpSpPr>
      <p:sp>
        <p:nvSpPr>
          <p:cNvPr id="538" name="Google Shape;538;p31"/>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9" name="Google Shape;539;p31"/>
          <p:cNvGrpSpPr/>
          <p:nvPr/>
        </p:nvGrpSpPr>
        <p:grpSpPr>
          <a:xfrm rot="-3081700">
            <a:off x="5062414" y="1332519"/>
            <a:ext cx="8540717" cy="6545464"/>
            <a:chOff x="2810973" y="6645577"/>
            <a:chExt cx="8540749" cy="6545489"/>
          </a:xfrm>
        </p:grpSpPr>
        <p:sp>
          <p:nvSpPr>
            <p:cNvPr id="540" name="Google Shape;540;p31"/>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1"/>
          <p:cNvGrpSpPr/>
          <p:nvPr/>
        </p:nvGrpSpPr>
        <p:grpSpPr>
          <a:xfrm flipH="1" rot="2700000">
            <a:off x="-996223" y="-4312217"/>
            <a:ext cx="7808030" cy="7141843"/>
            <a:chOff x="-16071160" y="5014390"/>
            <a:chExt cx="7808105" cy="7141912"/>
          </a:xfrm>
        </p:grpSpPr>
        <p:sp>
          <p:nvSpPr>
            <p:cNvPr id="543" name="Google Shape;543;p3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1"/>
          <p:cNvGrpSpPr/>
          <p:nvPr/>
        </p:nvGrpSpPr>
        <p:grpSpPr>
          <a:xfrm flipH="1" rot="4910881">
            <a:off x="-3351002" y="796756"/>
            <a:ext cx="7179619" cy="8386906"/>
            <a:chOff x="-9622530" y="-1457817"/>
            <a:chExt cx="7179586" cy="8386867"/>
          </a:xfrm>
        </p:grpSpPr>
        <p:sp>
          <p:nvSpPr>
            <p:cNvPr id="546" name="Google Shape;546;p31"/>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8" name="Google Shape;548;p31"/>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3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31"/>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551" name="Google Shape;55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_2_1_1_1_1_1_1">
    <p:spTree>
      <p:nvGrpSpPr>
        <p:cNvPr id="552" name="Shape 552"/>
        <p:cNvGrpSpPr/>
        <p:nvPr/>
      </p:nvGrpSpPr>
      <p:grpSpPr>
        <a:xfrm>
          <a:off x="0" y="0"/>
          <a:ext cx="0" cy="0"/>
          <a:chOff x="0" y="0"/>
          <a:chExt cx="0" cy="0"/>
        </a:xfrm>
      </p:grpSpPr>
      <p:grpSp>
        <p:nvGrpSpPr>
          <p:cNvPr id="553" name="Google Shape;553;p32"/>
          <p:cNvGrpSpPr/>
          <p:nvPr/>
        </p:nvGrpSpPr>
        <p:grpSpPr>
          <a:xfrm>
            <a:off x="-3757180" y="226408"/>
            <a:ext cx="7179586" cy="8386867"/>
            <a:chOff x="-9622530" y="-1457817"/>
            <a:chExt cx="7179586" cy="8386867"/>
          </a:xfrm>
        </p:grpSpPr>
        <p:sp>
          <p:nvSpPr>
            <p:cNvPr id="554" name="Google Shape;554;p32"/>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2"/>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57" name="Google Shape;557;p32"/>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558" name="Google Shape;558;p32"/>
          <p:cNvGrpSpPr/>
          <p:nvPr/>
        </p:nvGrpSpPr>
        <p:grpSpPr>
          <a:xfrm>
            <a:off x="3797298" y="2319577"/>
            <a:ext cx="8540749" cy="6545489"/>
            <a:chOff x="2810973" y="6645577"/>
            <a:chExt cx="8540749" cy="6545489"/>
          </a:xfrm>
        </p:grpSpPr>
        <p:sp>
          <p:nvSpPr>
            <p:cNvPr id="559" name="Google Shape;559;p32"/>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2"/>
          <p:cNvGrpSpPr/>
          <p:nvPr/>
        </p:nvGrpSpPr>
        <p:grpSpPr>
          <a:xfrm>
            <a:off x="4961715" y="-3783460"/>
            <a:ext cx="7808105" cy="7141912"/>
            <a:chOff x="-16071160" y="5014390"/>
            <a:chExt cx="7808105" cy="7141912"/>
          </a:xfrm>
        </p:grpSpPr>
        <p:sp>
          <p:nvSpPr>
            <p:cNvPr id="562" name="Google Shape;562;p32"/>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4" name="Google Shape;564;p32"/>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32"/>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566" name="Google Shape;56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2_1_1_1_1_1_1_1">
    <p:spTree>
      <p:nvGrpSpPr>
        <p:cNvPr id="567" name="Shape 567"/>
        <p:cNvGrpSpPr/>
        <p:nvPr/>
      </p:nvGrpSpPr>
      <p:grpSpPr>
        <a:xfrm>
          <a:off x="0" y="0"/>
          <a:ext cx="0" cy="0"/>
          <a:chOff x="0" y="0"/>
          <a:chExt cx="0" cy="0"/>
        </a:xfrm>
      </p:grpSpPr>
      <p:sp>
        <p:nvSpPr>
          <p:cNvPr id="568" name="Google Shape;568;p33"/>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9" name="Google Shape;569;p33"/>
          <p:cNvGrpSpPr/>
          <p:nvPr/>
        </p:nvGrpSpPr>
        <p:grpSpPr>
          <a:xfrm rot="-3689381">
            <a:off x="5311024" y="805969"/>
            <a:ext cx="8540446" cy="6545256"/>
            <a:chOff x="2810973" y="6645577"/>
            <a:chExt cx="8540749" cy="6545489"/>
          </a:xfrm>
        </p:grpSpPr>
        <p:sp>
          <p:nvSpPr>
            <p:cNvPr id="570" name="Google Shape;570;p33"/>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3"/>
          <p:cNvGrpSpPr/>
          <p:nvPr/>
        </p:nvGrpSpPr>
        <p:grpSpPr>
          <a:xfrm rot="-1520869">
            <a:off x="-2280617" y="-4229167"/>
            <a:ext cx="7807883" cy="7141709"/>
            <a:chOff x="-16071160" y="5014390"/>
            <a:chExt cx="7808105" cy="7141912"/>
          </a:xfrm>
        </p:grpSpPr>
        <p:sp>
          <p:nvSpPr>
            <p:cNvPr id="573" name="Google Shape;573;p33"/>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3"/>
          <p:cNvGrpSpPr/>
          <p:nvPr/>
        </p:nvGrpSpPr>
        <p:grpSpPr>
          <a:xfrm rot="-2700000">
            <a:off x="-3496062" y="1310129"/>
            <a:ext cx="7179517" cy="8386787"/>
            <a:chOff x="-9622530" y="-1457817"/>
            <a:chExt cx="7179586" cy="8386867"/>
          </a:xfrm>
        </p:grpSpPr>
        <p:sp>
          <p:nvSpPr>
            <p:cNvPr id="576" name="Google Shape;576;p33"/>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8" name="Google Shape;578;p33"/>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79" name="Google Shape;579;p33"/>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80" name="Google Shape;580;p3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581" name="Google Shape;58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1_1_1_1">
    <p:spTree>
      <p:nvGrpSpPr>
        <p:cNvPr id="582" name="Shape 582"/>
        <p:cNvGrpSpPr/>
        <p:nvPr/>
      </p:nvGrpSpPr>
      <p:grpSpPr>
        <a:xfrm>
          <a:off x="0" y="0"/>
          <a:ext cx="0" cy="0"/>
          <a:chOff x="0" y="0"/>
          <a:chExt cx="0" cy="0"/>
        </a:xfrm>
      </p:grpSpPr>
      <p:grpSp>
        <p:nvGrpSpPr>
          <p:cNvPr id="583" name="Google Shape;583;p34"/>
          <p:cNvGrpSpPr/>
          <p:nvPr/>
        </p:nvGrpSpPr>
        <p:grpSpPr>
          <a:xfrm>
            <a:off x="5131060" y="1199191"/>
            <a:ext cx="7634337" cy="7776286"/>
            <a:chOff x="5131060" y="1199191"/>
            <a:chExt cx="7634337" cy="7776286"/>
          </a:xfrm>
        </p:grpSpPr>
        <p:sp>
          <p:nvSpPr>
            <p:cNvPr id="584" name="Google Shape;584;p3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4"/>
          <p:cNvGrpSpPr/>
          <p:nvPr/>
        </p:nvGrpSpPr>
        <p:grpSpPr>
          <a:xfrm>
            <a:off x="-3360060" y="239715"/>
            <a:ext cx="6864805" cy="7906762"/>
            <a:chOff x="-3360060" y="239715"/>
            <a:chExt cx="6864805" cy="7906762"/>
          </a:xfrm>
        </p:grpSpPr>
        <p:sp>
          <p:nvSpPr>
            <p:cNvPr id="587" name="Google Shape;587;p3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4"/>
          <p:cNvGrpSpPr/>
          <p:nvPr/>
        </p:nvGrpSpPr>
        <p:grpSpPr>
          <a:xfrm>
            <a:off x="3713745" y="-3325550"/>
            <a:ext cx="8211561" cy="6465808"/>
            <a:chOff x="3713745" y="-3325550"/>
            <a:chExt cx="8211561" cy="6465808"/>
          </a:xfrm>
        </p:grpSpPr>
        <p:sp>
          <p:nvSpPr>
            <p:cNvPr id="590" name="Google Shape;590;p3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2" name="Google Shape;592;p3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593" name="Google Shape;593;p34"/>
          <p:cNvSpPr txBox="1"/>
          <p:nvPr>
            <p:ph type="title"/>
          </p:nvPr>
        </p:nvSpPr>
        <p:spPr>
          <a:xfrm>
            <a:off x="872400" y="538250"/>
            <a:ext cx="3146100" cy="63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6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4" name="Google Shape;594;p34"/>
          <p:cNvSpPr txBox="1"/>
          <p:nvPr>
            <p:ph idx="1" type="subTitle"/>
          </p:nvPr>
        </p:nvSpPr>
        <p:spPr>
          <a:xfrm>
            <a:off x="867950" y="1346300"/>
            <a:ext cx="2967900" cy="96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5" name="Google Shape;595;p34"/>
          <p:cNvSpPr/>
          <p:nvPr/>
        </p:nvSpPr>
        <p:spPr>
          <a:xfrm>
            <a:off x="4490473" y="3850650"/>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5908009" y="75767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3683450" y="198791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nvSpPr>
        <p:spPr>
          <a:xfrm>
            <a:off x="872400" y="3356213"/>
            <a:ext cx="32412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2"/>
                </a:solidFill>
                <a:latin typeface="Assistant"/>
                <a:ea typeface="Assistant"/>
                <a:cs typeface="Assistant"/>
                <a:sym typeface="Assistant"/>
              </a:rPr>
              <a:t>CREDITS</a:t>
            </a:r>
            <a:r>
              <a:rPr lang="en" sz="1200">
                <a:solidFill>
                  <a:schemeClr val="lt2"/>
                </a:solidFill>
                <a:latin typeface="Assistant"/>
                <a:ea typeface="Assistant"/>
                <a:cs typeface="Assistant"/>
                <a:sym typeface="Assistant"/>
              </a:rPr>
              <a:t>:</a:t>
            </a:r>
            <a:r>
              <a:rPr lang="en" sz="1200">
                <a:solidFill>
                  <a:schemeClr val="dk1"/>
                </a:solidFill>
                <a:latin typeface="Assistant"/>
                <a:ea typeface="Assistant"/>
                <a:cs typeface="Assistant"/>
                <a:sym typeface="Assistant"/>
              </a:rPr>
              <a:t> This presentation template was created by </a:t>
            </a:r>
            <a:r>
              <a:rPr b="1" lang="en" sz="1200">
                <a:solidFill>
                  <a:schemeClr val="lt2"/>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including icons by </a:t>
            </a:r>
            <a:r>
              <a:rPr b="1" lang="en" sz="1200">
                <a:solidFill>
                  <a:schemeClr val="lt2"/>
                </a:solidFill>
                <a:uFill>
                  <a:noFill/>
                </a:uFill>
                <a:latin typeface="Assistant"/>
                <a:ea typeface="Assistant"/>
                <a:cs typeface="Assistant"/>
                <a:sym typeface="Assistant"/>
                <a:hlinkClick r:id="rId3">
                  <a:extLst>
                    <a:ext uri="{A12FA001-AC4F-418D-AE19-62706E023703}">
                      <ahyp:hlinkClr val="tx"/>
                    </a:ext>
                  </a:extLst>
                </a:hlinkClick>
              </a:rPr>
              <a:t>Flaticon</a:t>
            </a:r>
            <a:r>
              <a:rPr b="1" lang="en" sz="1200">
                <a:solidFill>
                  <a:schemeClr val="dk1"/>
                </a:solidFill>
                <a:latin typeface="Assistant"/>
                <a:ea typeface="Assistant"/>
                <a:cs typeface="Assistant"/>
                <a:sym typeface="Assistant"/>
              </a:rPr>
              <a:t> </a:t>
            </a:r>
            <a:r>
              <a:rPr lang="en" sz="1200">
                <a:solidFill>
                  <a:schemeClr val="dk1"/>
                </a:solidFill>
                <a:latin typeface="Assistant"/>
                <a:ea typeface="Assistant"/>
                <a:cs typeface="Assistant"/>
                <a:sym typeface="Assistant"/>
              </a:rPr>
              <a:t>and infographics &amp; images by </a:t>
            </a:r>
            <a:r>
              <a:rPr b="1" lang="en" sz="1200">
                <a:solidFill>
                  <a:schemeClr val="lt2"/>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lt2"/>
              </a:solidFill>
              <a:latin typeface="Assistant"/>
              <a:ea typeface="Assistant"/>
              <a:cs typeface="Assistant"/>
              <a:sym typeface="Assistant"/>
            </a:endParaRPr>
          </a:p>
        </p:txBody>
      </p:sp>
      <p:cxnSp>
        <p:nvCxnSpPr>
          <p:cNvPr id="599" name="Google Shape;599;p34"/>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600" name="Google Shape;60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_1_1_1_1_1">
    <p:spTree>
      <p:nvGrpSpPr>
        <p:cNvPr id="601" name="Shape 601"/>
        <p:cNvGrpSpPr/>
        <p:nvPr/>
      </p:nvGrpSpPr>
      <p:grpSpPr>
        <a:xfrm>
          <a:off x="0" y="0"/>
          <a:ext cx="0" cy="0"/>
          <a:chOff x="0" y="0"/>
          <a:chExt cx="0" cy="0"/>
        </a:xfrm>
      </p:grpSpPr>
      <p:grpSp>
        <p:nvGrpSpPr>
          <p:cNvPr id="602" name="Google Shape;602;p35"/>
          <p:cNvGrpSpPr/>
          <p:nvPr/>
        </p:nvGrpSpPr>
        <p:grpSpPr>
          <a:xfrm>
            <a:off x="5131060" y="1199191"/>
            <a:ext cx="7634337" cy="7776286"/>
            <a:chOff x="5131060" y="1199191"/>
            <a:chExt cx="7634337" cy="7776286"/>
          </a:xfrm>
        </p:grpSpPr>
        <p:sp>
          <p:nvSpPr>
            <p:cNvPr id="603" name="Google Shape;603;p35"/>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35"/>
          <p:cNvGrpSpPr/>
          <p:nvPr/>
        </p:nvGrpSpPr>
        <p:grpSpPr>
          <a:xfrm>
            <a:off x="-3360060" y="239715"/>
            <a:ext cx="6864805" cy="7906762"/>
            <a:chOff x="-3360060" y="239715"/>
            <a:chExt cx="6864805" cy="7906762"/>
          </a:xfrm>
        </p:grpSpPr>
        <p:sp>
          <p:nvSpPr>
            <p:cNvPr id="606" name="Google Shape;606;p3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5"/>
          <p:cNvGrpSpPr/>
          <p:nvPr/>
        </p:nvGrpSpPr>
        <p:grpSpPr>
          <a:xfrm>
            <a:off x="3713745" y="-3325550"/>
            <a:ext cx="8211561" cy="6465808"/>
            <a:chOff x="3713745" y="-3325550"/>
            <a:chExt cx="8211561" cy="6465808"/>
          </a:xfrm>
        </p:grpSpPr>
        <p:sp>
          <p:nvSpPr>
            <p:cNvPr id="609" name="Google Shape;609;p35"/>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1" name="Google Shape;611;p3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3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613" name="Google Shape;61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_1_1_1_1_1_1">
    <p:spTree>
      <p:nvGrpSpPr>
        <p:cNvPr id="614" name="Shape 614"/>
        <p:cNvGrpSpPr/>
        <p:nvPr/>
      </p:nvGrpSpPr>
      <p:grpSpPr>
        <a:xfrm>
          <a:off x="0" y="0"/>
          <a:ext cx="0" cy="0"/>
          <a:chOff x="0" y="0"/>
          <a:chExt cx="0" cy="0"/>
        </a:xfrm>
      </p:grpSpPr>
      <p:grpSp>
        <p:nvGrpSpPr>
          <p:cNvPr id="615" name="Google Shape;615;p36"/>
          <p:cNvGrpSpPr/>
          <p:nvPr/>
        </p:nvGrpSpPr>
        <p:grpSpPr>
          <a:xfrm>
            <a:off x="486035" y="2410941"/>
            <a:ext cx="8332762" cy="6756511"/>
            <a:chOff x="486035" y="2410941"/>
            <a:chExt cx="8332762" cy="6756511"/>
          </a:xfrm>
        </p:grpSpPr>
        <p:sp>
          <p:nvSpPr>
            <p:cNvPr id="616" name="Google Shape;616;p36"/>
            <p:cNvSpPr/>
            <p:nvPr/>
          </p:nvSpPr>
          <p:spPr>
            <a:xfrm flipH="1" rot="-7373547">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flipH="1" rot="-7373547">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6"/>
          <p:cNvGrpSpPr/>
          <p:nvPr/>
        </p:nvGrpSpPr>
        <p:grpSpPr>
          <a:xfrm>
            <a:off x="5163454" y="-3342526"/>
            <a:ext cx="7453230" cy="6444244"/>
            <a:chOff x="5163454" y="-3342526"/>
            <a:chExt cx="7453230" cy="6444244"/>
          </a:xfrm>
        </p:grpSpPr>
        <p:sp>
          <p:nvSpPr>
            <p:cNvPr id="619" name="Google Shape;619;p36"/>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6"/>
          <p:cNvGrpSpPr/>
          <p:nvPr/>
        </p:nvGrpSpPr>
        <p:grpSpPr>
          <a:xfrm>
            <a:off x="-3619919" y="-3590942"/>
            <a:ext cx="8097589" cy="7310417"/>
            <a:chOff x="-3619919" y="-3590942"/>
            <a:chExt cx="8097589" cy="7310417"/>
          </a:xfrm>
        </p:grpSpPr>
        <p:sp>
          <p:nvSpPr>
            <p:cNvPr id="622" name="Google Shape;622;p36"/>
            <p:cNvSpPr/>
            <p:nvPr/>
          </p:nvSpPr>
          <p:spPr>
            <a:xfrm flipH="1" rot="8937730">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flipH="1" rot="8937730">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4" name="Google Shape;624;p36"/>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625" name="Google Shape;625;p36"/>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sp>
        <p:nvSpPr>
          <p:cNvPr id="626" name="Google Shape;62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_1_1_1_1_1_1_1">
    <p:spTree>
      <p:nvGrpSpPr>
        <p:cNvPr id="627" name="Shape 627"/>
        <p:cNvGrpSpPr/>
        <p:nvPr/>
      </p:nvGrpSpPr>
      <p:grpSpPr>
        <a:xfrm>
          <a:off x="0" y="0"/>
          <a:ext cx="0" cy="0"/>
          <a:chOff x="0" y="0"/>
          <a:chExt cx="0" cy="0"/>
        </a:xfrm>
      </p:grpSpPr>
      <p:grpSp>
        <p:nvGrpSpPr>
          <p:cNvPr id="628" name="Google Shape;628;p37"/>
          <p:cNvGrpSpPr/>
          <p:nvPr/>
        </p:nvGrpSpPr>
        <p:grpSpPr>
          <a:xfrm>
            <a:off x="4123110" y="-3743873"/>
            <a:ext cx="8475637" cy="6743289"/>
            <a:chOff x="4123110" y="-3743873"/>
            <a:chExt cx="8475637" cy="6743289"/>
          </a:xfrm>
        </p:grpSpPr>
        <p:sp>
          <p:nvSpPr>
            <p:cNvPr id="629" name="Google Shape;629;p37"/>
            <p:cNvSpPr/>
            <p:nvPr/>
          </p:nvSpPr>
          <p:spPr>
            <a:xfrm flipH="1" rot="-7373547">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flipH="1" rot="-7373547">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7"/>
          <p:cNvGrpSpPr/>
          <p:nvPr/>
        </p:nvGrpSpPr>
        <p:grpSpPr>
          <a:xfrm>
            <a:off x="5295395" y="1376290"/>
            <a:ext cx="7666345" cy="7168187"/>
            <a:chOff x="5295395" y="1376290"/>
            <a:chExt cx="7666345" cy="7168187"/>
          </a:xfrm>
        </p:grpSpPr>
        <p:sp>
          <p:nvSpPr>
            <p:cNvPr id="632" name="Google Shape;632;p37"/>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7"/>
          <p:cNvGrpSpPr/>
          <p:nvPr/>
        </p:nvGrpSpPr>
        <p:grpSpPr>
          <a:xfrm>
            <a:off x="-3674482" y="-3405375"/>
            <a:ext cx="6803714" cy="8558108"/>
            <a:chOff x="-3674482" y="-3405375"/>
            <a:chExt cx="6803714" cy="8558108"/>
          </a:xfrm>
        </p:grpSpPr>
        <p:sp>
          <p:nvSpPr>
            <p:cNvPr id="635" name="Google Shape;635;p37"/>
            <p:cNvSpPr/>
            <p:nvPr/>
          </p:nvSpPr>
          <p:spPr>
            <a:xfrm flipH="1" rot="8937730">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flipH="1" rot="8937730">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7" name="Google Shape;637;p37"/>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638" name="Google Shape;638;p37"/>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639" name="Google Shape;63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1_1_1_1_1_1_1_1_1">
    <p:spTree>
      <p:nvGrpSpPr>
        <p:cNvPr id="640" name="Shape 640"/>
        <p:cNvGrpSpPr/>
        <p:nvPr/>
      </p:nvGrpSpPr>
      <p:grpSpPr>
        <a:xfrm>
          <a:off x="0" y="0"/>
          <a:ext cx="0" cy="0"/>
          <a:chOff x="0" y="0"/>
          <a:chExt cx="0" cy="0"/>
        </a:xfrm>
      </p:grpSpPr>
      <p:sp>
        <p:nvSpPr>
          <p:cNvPr id="641" name="Google Shape;641;p38"/>
          <p:cNvSpPr/>
          <p:nvPr/>
        </p:nvSpPr>
        <p:spPr>
          <a:xfrm>
            <a:off x="-7675" y="-7675"/>
            <a:ext cx="9144000" cy="5151300"/>
          </a:xfrm>
          <a:prstGeom prst="rect">
            <a:avLst/>
          </a:prstGeom>
          <a:solidFill>
            <a:srgbClr val="ECF1EF">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38"/>
          <p:cNvGrpSpPr/>
          <p:nvPr/>
        </p:nvGrpSpPr>
        <p:grpSpPr>
          <a:xfrm>
            <a:off x="6098010" y="-76147"/>
            <a:ext cx="6898912" cy="8221436"/>
            <a:chOff x="6098010" y="-76147"/>
            <a:chExt cx="6898912" cy="8221436"/>
          </a:xfrm>
        </p:grpSpPr>
        <p:sp>
          <p:nvSpPr>
            <p:cNvPr id="643" name="Google Shape;643;p38"/>
            <p:cNvSpPr/>
            <p:nvPr/>
          </p:nvSpPr>
          <p:spPr>
            <a:xfrm flipH="1" rot="-7373547">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flipH="1" rot="-7373547">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8"/>
          <p:cNvGrpSpPr/>
          <p:nvPr/>
        </p:nvGrpSpPr>
        <p:grpSpPr>
          <a:xfrm>
            <a:off x="-1158130" y="-3601823"/>
            <a:ext cx="8329245" cy="6020613"/>
            <a:chOff x="-1158130" y="-3601823"/>
            <a:chExt cx="8329245" cy="6020613"/>
          </a:xfrm>
        </p:grpSpPr>
        <p:sp>
          <p:nvSpPr>
            <p:cNvPr id="646" name="Google Shape;646;p38"/>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8"/>
          <p:cNvGrpSpPr/>
          <p:nvPr/>
        </p:nvGrpSpPr>
        <p:grpSpPr>
          <a:xfrm>
            <a:off x="-3844344" y="1217550"/>
            <a:ext cx="8211439" cy="7119658"/>
            <a:chOff x="-3844344" y="1217550"/>
            <a:chExt cx="8211439" cy="7119658"/>
          </a:xfrm>
        </p:grpSpPr>
        <p:sp>
          <p:nvSpPr>
            <p:cNvPr id="649" name="Google Shape;649;p38"/>
            <p:cNvSpPr/>
            <p:nvPr/>
          </p:nvSpPr>
          <p:spPr>
            <a:xfrm flipH="1" rot="8937730">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flipH="1" rot="8937730">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1" name="Google Shape;651;p38"/>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652" name="Google Shape;652;p3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653" name="Google Shape;65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grpSp>
        <p:nvGrpSpPr>
          <p:cNvPr id="67" name="Google Shape;67;p5"/>
          <p:cNvGrpSpPr/>
          <p:nvPr/>
        </p:nvGrpSpPr>
        <p:grpSpPr>
          <a:xfrm>
            <a:off x="486035" y="2410941"/>
            <a:ext cx="8332762" cy="6756511"/>
            <a:chOff x="486035" y="2410941"/>
            <a:chExt cx="8332762" cy="6756511"/>
          </a:xfrm>
        </p:grpSpPr>
        <p:sp>
          <p:nvSpPr>
            <p:cNvPr id="68" name="Google Shape;68;p5"/>
            <p:cNvSpPr/>
            <p:nvPr/>
          </p:nvSpPr>
          <p:spPr>
            <a:xfrm flipH="1" rot="-7373547">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flipH="1" rot="-7373547">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a:off x="5163454" y="-3342526"/>
            <a:ext cx="7453230" cy="6444244"/>
            <a:chOff x="5163454" y="-3342526"/>
            <a:chExt cx="7453230" cy="6444244"/>
          </a:xfrm>
        </p:grpSpPr>
        <p:sp>
          <p:nvSpPr>
            <p:cNvPr id="71" name="Google Shape;71;p5"/>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5"/>
          <p:cNvGrpSpPr/>
          <p:nvPr/>
        </p:nvGrpSpPr>
        <p:grpSpPr>
          <a:xfrm>
            <a:off x="-3619919" y="-3590942"/>
            <a:ext cx="8097589" cy="7310417"/>
            <a:chOff x="-3619919" y="-3590942"/>
            <a:chExt cx="8097589" cy="7310417"/>
          </a:xfrm>
        </p:grpSpPr>
        <p:sp>
          <p:nvSpPr>
            <p:cNvPr id="74" name="Google Shape;74;p5"/>
            <p:cNvSpPr/>
            <p:nvPr/>
          </p:nvSpPr>
          <p:spPr>
            <a:xfrm flipH="1" rot="8937730">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rot="8937730">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5"/>
          <p:cNvSpPr txBox="1"/>
          <p:nvPr>
            <p:ph type="title"/>
          </p:nvPr>
        </p:nvSpPr>
        <p:spPr>
          <a:xfrm>
            <a:off x="803743" y="2334744"/>
            <a:ext cx="2931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7" name="Google Shape;77;p5"/>
          <p:cNvSpPr txBox="1"/>
          <p:nvPr>
            <p:ph idx="1" type="subTitle"/>
          </p:nvPr>
        </p:nvSpPr>
        <p:spPr>
          <a:xfrm>
            <a:off x="715550" y="2746350"/>
            <a:ext cx="3256200" cy="11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 name="Google Shape;78;p5"/>
          <p:cNvSpPr txBox="1"/>
          <p:nvPr>
            <p:ph idx="2" type="title"/>
          </p:nvPr>
        </p:nvSpPr>
        <p:spPr>
          <a:xfrm>
            <a:off x="4605782" y="2334744"/>
            <a:ext cx="2931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 name="Google Shape;79;p5"/>
          <p:cNvSpPr txBox="1"/>
          <p:nvPr>
            <p:ph idx="3" type="subTitle"/>
          </p:nvPr>
        </p:nvSpPr>
        <p:spPr>
          <a:xfrm>
            <a:off x="4517600" y="2746350"/>
            <a:ext cx="3256200" cy="11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0" name="Google Shape;80;p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5"/>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83" name="Google Shape;8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6"/>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6" name="Google Shape;86;p6"/>
          <p:cNvGrpSpPr/>
          <p:nvPr/>
        </p:nvGrpSpPr>
        <p:grpSpPr>
          <a:xfrm flipH="1">
            <a:off x="2489786" y="1980291"/>
            <a:ext cx="8612913" cy="6820461"/>
            <a:chOff x="105897" y="2478041"/>
            <a:chExt cx="8612913" cy="6820461"/>
          </a:xfrm>
        </p:grpSpPr>
        <p:sp>
          <p:nvSpPr>
            <p:cNvPr id="87" name="Google Shape;87;p6"/>
            <p:cNvSpPr/>
            <p:nvPr/>
          </p:nvSpPr>
          <p:spPr>
            <a:xfrm flipH="1" rot="-7373547">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rot="-7373547">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6"/>
          <p:cNvGrpSpPr/>
          <p:nvPr/>
        </p:nvGrpSpPr>
        <p:grpSpPr>
          <a:xfrm flipH="1">
            <a:off x="-3563219" y="-3467298"/>
            <a:ext cx="7418870" cy="7678213"/>
            <a:chOff x="11683645" y="2355302"/>
            <a:chExt cx="7418870" cy="7678213"/>
          </a:xfrm>
        </p:grpSpPr>
        <p:sp>
          <p:nvSpPr>
            <p:cNvPr id="90" name="Google Shape;90;p6"/>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6"/>
          <p:cNvGrpSpPr/>
          <p:nvPr/>
        </p:nvGrpSpPr>
        <p:grpSpPr>
          <a:xfrm flipH="1">
            <a:off x="4544801" y="-3994000"/>
            <a:ext cx="8308564" cy="6479858"/>
            <a:chOff x="-8619394" y="1263425"/>
            <a:chExt cx="8308564" cy="6479858"/>
          </a:xfrm>
        </p:grpSpPr>
        <p:sp>
          <p:nvSpPr>
            <p:cNvPr id="93" name="Google Shape;93;p6"/>
            <p:cNvSpPr/>
            <p:nvPr/>
          </p:nvSpPr>
          <p:spPr>
            <a:xfrm flipH="1" rot="8937730">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flipH="1" rot="8937730">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 name="Google Shape;95;p6"/>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6"/>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97" name="Google Shape;9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grpSp>
        <p:nvGrpSpPr>
          <p:cNvPr id="99" name="Google Shape;99;p7"/>
          <p:cNvGrpSpPr/>
          <p:nvPr/>
        </p:nvGrpSpPr>
        <p:grpSpPr>
          <a:xfrm>
            <a:off x="105897" y="2478041"/>
            <a:ext cx="8612913" cy="6820461"/>
            <a:chOff x="105897" y="2478041"/>
            <a:chExt cx="8612913" cy="6820461"/>
          </a:xfrm>
        </p:grpSpPr>
        <p:sp>
          <p:nvSpPr>
            <p:cNvPr id="100" name="Google Shape;100;p7"/>
            <p:cNvSpPr/>
            <p:nvPr/>
          </p:nvSpPr>
          <p:spPr>
            <a:xfrm flipH="1" rot="-7373547">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7373547">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7"/>
          <p:cNvGrpSpPr/>
          <p:nvPr/>
        </p:nvGrpSpPr>
        <p:grpSpPr>
          <a:xfrm>
            <a:off x="5434495" y="-3768023"/>
            <a:ext cx="7418870" cy="7678213"/>
            <a:chOff x="11683645" y="2355302"/>
            <a:chExt cx="7418870" cy="7678213"/>
          </a:xfrm>
        </p:grpSpPr>
        <p:sp>
          <p:nvSpPr>
            <p:cNvPr id="103" name="Google Shape;103;p7"/>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7"/>
          <p:cNvGrpSpPr/>
          <p:nvPr/>
        </p:nvGrpSpPr>
        <p:grpSpPr>
          <a:xfrm>
            <a:off x="-2287694" y="-3994000"/>
            <a:ext cx="8308564" cy="6479858"/>
            <a:chOff x="-8619394" y="1263425"/>
            <a:chExt cx="8308564" cy="6479858"/>
          </a:xfrm>
        </p:grpSpPr>
        <p:sp>
          <p:nvSpPr>
            <p:cNvPr id="106" name="Google Shape;106;p7"/>
            <p:cNvSpPr/>
            <p:nvPr/>
          </p:nvSpPr>
          <p:spPr>
            <a:xfrm flipH="1" rot="8937730">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flipH="1" rot="8937730">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7"/>
          <p:cNvSpPr txBox="1"/>
          <p:nvPr>
            <p:ph type="title"/>
          </p:nvPr>
        </p:nvSpPr>
        <p:spPr>
          <a:xfrm>
            <a:off x="1169675" y="1719650"/>
            <a:ext cx="3479400" cy="68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7"/>
          <p:cNvSpPr txBox="1"/>
          <p:nvPr>
            <p:ph idx="1" type="subTitle"/>
          </p:nvPr>
        </p:nvSpPr>
        <p:spPr>
          <a:xfrm>
            <a:off x="1093475" y="2546375"/>
            <a:ext cx="4097400" cy="8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10" name="Google Shape;110;p7"/>
          <p:cNvCxnSpPr/>
          <p:nvPr/>
        </p:nvCxnSpPr>
        <p:spPr>
          <a:xfrm>
            <a:off x="-47050" y="544306"/>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7"/>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113" name="Google Shape;11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8"/>
          <p:cNvGrpSpPr/>
          <p:nvPr/>
        </p:nvGrpSpPr>
        <p:grpSpPr>
          <a:xfrm>
            <a:off x="4123110" y="-3743873"/>
            <a:ext cx="8475637" cy="6743289"/>
            <a:chOff x="4123110" y="-3743873"/>
            <a:chExt cx="8475637" cy="6743289"/>
          </a:xfrm>
        </p:grpSpPr>
        <p:sp>
          <p:nvSpPr>
            <p:cNvPr id="116" name="Google Shape;116;p8"/>
            <p:cNvSpPr/>
            <p:nvPr/>
          </p:nvSpPr>
          <p:spPr>
            <a:xfrm flipH="1" rot="-7373547">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rot="-7373547">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5295395" y="1376290"/>
            <a:ext cx="7666345" cy="7168187"/>
            <a:chOff x="5295395" y="1376290"/>
            <a:chExt cx="7666345" cy="7168187"/>
          </a:xfrm>
        </p:grpSpPr>
        <p:sp>
          <p:nvSpPr>
            <p:cNvPr id="119" name="Google Shape;119;p8"/>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8"/>
          <p:cNvGrpSpPr/>
          <p:nvPr/>
        </p:nvGrpSpPr>
        <p:grpSpPr>
          <a:xfrm>
            <a:off x="-3674482" y="-3405375"/>
            <a:ext cx="6803714" cy="8558108"/>
            <a:chOff x="-3674482" y="-3405375"/>
            <a:chExt cx="6803714" cy="8558108"/>
          </a:xfrm>
        </p:grpSpPr>
        <p:sp>
          <p:nvSpPr>
            <p:cNvPr id="122" name="Google Shape;122;p8"/>
            <p:cNvSpPr/>
            <p:nvPr/>
          </p:nvSpPr>
          <p:spPr>
            <a:xfrm flipH="1" rot="8937730">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flipH="1" rot="8937730">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8"/>
          <p:cNvSpPr txBox="1"/>
          <p:nvPr>
            <p:ph type="title"/>
          </p:nvPr>
        </p:nvSpPr>
        <p:spPr>
          <a:xfrm>
            <a:off x="2418225" y="1012075"/>
            <a:ext cx="5556600" cy="2106300"/>
          </a:xfrm>
          <a:prstGeom prst="rect">
            <a:avLst/>
          </a:prstGeom>
          <a:ln>
            <a:noFill/>
          </a:ln>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6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125" name="Google Shape;125;p8"/>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8"/>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127" name="Google Shape;127;p8"/>
          <p:cNvSpPr/>
          <p:nvPr/>
        </p:nvSpPr>
        <p:spPr>
          <a:xfrm>
            <a:off x="6099284" y="3526532"/>
            <a:ext cx="759417" cy="338998"/>
          </a:xfrm>
          <a:custGeom>
            <a:rect b="b" l="l" r="r" t="t"/>
            <a:pathLst>
              <a:path extrusionOk="0" h="2396" w="5367">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56375" y="1580248"/>
            <a:ext cx="1416016" cy="38910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764172" y="4108742"/>
            <a:ext cx="875381" cy="240778"/>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2066487" y="2588902"/>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grpSp>
        <p:nvGrpSpPr>
          <p:cNvPr id="133" name="Google Shape;133;p9"/>
          <p:cNvGrpSpPr/>
          <p:nvPr/>
        </p:nvGrpSpPr>
        <p:grpSpPr>
          <a:xfrm>
            <a:off x="-2468832" y="-3843712"/>
            <a:ext cx="8930314" cy="6604558"/>
            <a:chOff x="-2468832" y="-3843712"/>
            <a:chExt cx="8930314" cy="6604558"/>
          </a:xfrm>
        </p:grpSpPr>
        <p:sp>
          <p:nvSpPr>
            <p:cNvPr id="134" name="Google Shape;134;p9"/>
            <p:cNvSpPr/>
            <p:nvPr/>
          </p:nvSpPr>
          <p:spPr>
            <a:xfrm flipH="1" rot="8937730">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8937730">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9"/>
          <p:cNvGrpSpPr/>
          <p:nvPr/>
        </p:nvGrpSpPr>
        <p:grpSpPr>
          <a:xfrm>
            <a:off x="6288735" y="-306484"/>
            <a:ext cx="6761537" cy="8234761"/>
            <a:chOff x="6288735" y="-306484"/>
            <a:chExt cx="6761537" cy="8234761"/>
          </a:xfrm>
        </p:grpSpPr>
        <p:sp>
          <p:nvSpPr>
            <p:cNvPr id="137" name="Google Shape;137;p9"/>
            <p:cNvSpPr/>
            <p:nvPr/>
          </p:nvSpPr>
          <p:spPr>
            <a:xfrm flipH="1" rot="-7373547">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7373547">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9"/>
          <p:cNvGrpSpPr/>
          <p:nvPr/>
        </p:nvGrpSpPr>
        <p:grpSpPr>
          <a:xfrm>
            <a:off x="-3875080" y="1222752"/>
            <a:ext cx="7666345" cy="7117338"/>
            <a:chOff x="-3875080" y="1222752"/>
            <a:chExt cx="7666345" cy="7117338"/>
          </a:xfrm>
        </p:grpSpPr>
        <p:sp>
          <p:nvSpPr>
            <p:cNvPr id="140" name="Google Shape;140;p9"/>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9"/>
          <p:cNvSpPr txBox="1"/>
          <p:nvPr>
            <p:ph type="title"/>
          </p:nvPr>
        </p:nvSpPr>
        <p:spPr>
          <a:xfrm>
            <a:off x="1879064" y="2754010"/>
            <a:ext cx="3776400" cy="62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3" name="Google Shape;143;p9"/>
          <p:cNvSpPr txBox="1"/>
          <p:nvPr>
            <p:ph idx="1" type="subTitle"/>
          </p:nvPr>
        </p:nvSpPr>
        <p:spPr>
          <a:xfrm>
            <a:off x="1783450" y="3475803"/>
            <a:ext cx="5589900" cy="771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44" name="Google Shape;144;p9"/>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9"/>
          <p:cNvSpPr/>
          <p:nvPr/>
        </p:nvSpPr>
        <p:spPr>
          <a:xfrm>
            <a:off x="1207938" y="1376050"/>
            <a:ext cx="1691775" cy="464875"/>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6715350" y="1501923"/>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5298150" y="2095552"/>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149" name="Google Shape;14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b="1" i="1">
                <a:latin typeface="Archivo"/>
                <a:ea typeface="Archivo"/>
                <a:cs typeface="Archivo"/>
                <a:sym typeface="Archivo"/>
              </a:defRPr>
            </a:lvl1pPr>
            <a:lvl2pPr lvl="1">
              <a:buNone/>
              <a:defRPr b="1" i="1">
                <a:latin typeface="Archivo"/>
                <a:ea typeface="Archivo"/>
                <a:cs typeface="Archivo"/>
                <a:sym typeface="Archivo"/>
              </a:defRPr>
            </a:lvl2pPr>
            <a:lvl3pPr lvl="2">
              <a:buNone/>
              <a:defRPr b="1" i="1">
                <a:latin typeface="Archivo"/>
                <a:ea typeface="Archivo"/>
                <a:cs typeface="Archivo"/>
                <a:sym typeface="Archivo"/>
              </a:defRPr>
            </a:lvl3pPr>
            <a:lvl4pPr lvl="3">
              <a:buNone/>
              <a:defRPr b="1" i="1">
                <a:latin typeface="Archivo"/>
                <a:ea typeface="Archivo"/>
                <a:cs typeface="Archivo"/>
                <a:sym typeface="Archivo"/>
              </a:defRPr>
            </a:lvl4pPr>
            <a:lvl5pPr lvl="4">
              <a:buNone/>
              <a:defRPr b="1" i="1">
                <a:latin typeface="Archivo"/>
                <a:ea typeface="Archivo"/>
                <a:cs typeface="Archivo"/>
                <a:sym typeface="Archivo"/>
              </a:defRPr>
            </a:lvl5pPr>
            <a:lvl6pPr lvl="5">
              <a:buNone/>
              <a:defRPr b="1" i="1">
                <a:latin typeface="Archivo"/>
                <a:ea typeface="Archivo"/>
                <a:cs typeface="Archivo"/>
                <a:sym typeface="Archivo"/>
              </a:defRPr>
            </a:lvl6pPr>
            <a:lvl7pPr lvl="6">
              <a:buNone/>
              <a:defRPr b="1" i="1">
                <a:latin typeface="Archivo"/>
                <a:ea typeface="Archivo"/>
                <a:cs typeface="Archivo"/>
                <a:sym typeface="Archivo"/>
              </a:defRPr>
            </a:lvl7pPr>
            <a:lvl8pPr lvl="7">
              <a:buNone/>
              <a:defRPr b="1" i="1">
                <a:latin typeface="Archivo"/>
                <a:ea typeface="Archivo"/>
                <a:cs typeface="Archivo"/>
                <a:sym typeface="Archivo"/>
              </a:defRPr>
            </a:lvl8pPr>
            <a:lvl9pPr lvl="8">
              <a:buNone/>
              <a:defRPr b="1" i="1">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 name="Shape 150"/>
        <p:cNvGrpSpPr/>
        <p:nvPr/>
      </p:nvGrpSpPr>
      <p:grpSpPr>
        <a:xfrm>
          <a:off x="0" y="0"/>
          <a:ext cx="0" cy="0"/>
          <a:chOff x="0" y="0"/>
          <a:chExt cx="0" cy="0"/>
        </a:xfrm>
      </p:grpSpPr>
      <p:sp>
        <p:nvSpPr>
          <p:cNvPr id="151" name="Google Shape;151;p10"/>
          <p:cNvSpPr/>
          <p:nvPr/>
        </p:nvSpPr>
        <p:spPr>
          <a:xfrm>
            <a:off x="-7675" y="-7675"/>
            <a:ext cx="9144000" cy="5151300"/>
          </a:xfrm>
          <a:prstGeom prst="rect">
            <a:avLst/>
          </a:prstGeom>
          <a:solidFill>
            <a:srgbClr val="ECF1EF">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0"/>
          <p:cNvGrpSpPr/>
          <p:nvPr/>
        </p:nvGrpSpPr>
        <p:grpSpPr>
          <a:xfrm>
            <a:off x="6098010" y="-76147"/>
            <a:ext cx="6898912" cy="8221436"/>
            <a:chOff x="6098010" y="-76147"/>
            <a:chExt cx="6898912" cy="8221436"/>
          </a:xfrm>
        </p:grpSpPr>
        <p:sp>
          <p:nvSpPr>
            <p:cNvPr id="153" name="Google Shape;153;p10"/>
            <p:cNvSpPr/>
            <p:nvPr/>
          </p:nvSpPr>
          <p:spPr>
            <a:xfrm flipH="1" rot="-7373547">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flipH="1" rot="-7373547">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0"/>
          <p:cNvGrpSpPr/>
          <p:nvPr/>
        </p:nvGrpSpPr>
        <p:grpSpPr>
          <a:xfrm>
            <a:off x="-1158130" y="-3601823"/>
            <a:ext cx="8329245" cy="6020613"/>
            <a:chOff x="-1158130" y="-3601823"/>
            <a:chExt cx="8329245" cy="6020613"/>
          </a:xfrm>
        </p:grpSpPr>
        <p:sp>
          <p:nvSpPr>
            <p:cNvPr id="156" name="Google Shape;156;p10"/>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10"/>
          <p:cNvGrpSpPr/>
          <p:nvPr/>
        </p:nvGrpSpPr>
        <p:grpSpPr>
          <a:xfrm>
            <a:off x="-3844344" y="1217550"/>
            <a:ext cx="8211439" cy="7119658"/>
            <a:chOff x="-3844344" y="1217550"/>
            <a:chExt cx="8211439" cy="7119658"/>
          </a:xfrm>
        </p:grpSpPr>
        <p:sp>
          <p:nvSpPr>
            <p:cNvPr id="159" name="Google Shape;159;p10"/>
            <p:cNvSpPr/>
            <p:nvPr/>
          </p:nvSpPr>
          <p:spPr>
            <a:xfrm flipH="1" rot="8937730">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flipH="1" rot="8937730">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0"/>
          <p:cNvSpPr txBox="1"/>
          <p:nvPr>
            <p:ph idx="1" type="body"/>
          </p:nvPr>
        </p:nvSpPr>
        <p:spPr>
          <a:xfrm>
            <a:off x="739975" y="941525"/>
            <a:ext cx="4369800" cy="1355700"/>
          </a:xfrm>
          <a:prstGeom prst="rect">
            <a:avLst/>
          </a:prstGeom>
          <a:solidFill>
            <a:srgbClr val="161519">
              <a:alpha val="666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600">
                <a:latin typeface="Archivo ExtraBold"/>
                <a:ea typeface="Archivo ExtraBold"/>
                <a:cs typeface="Archivo ExtraBold"/>
                <a:sym typeface="Archivo ExtraBold"/>
              </a:defRPr>
            </a:lvl1pPr>
          </a:lstStyle>
          <a:p/>
        </p:txBody>
      </p:sp>
      <p:cxnSp>
        <p:nvCxnSpPr>
          <p:cNvPr id="162" name="Google Shape;162;p10"/>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1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Archivo ExtraBold"/>
                <a:ea typeface="Archivo ExtraBold"/>
                <a:cs typeface="Archivo ExtraBold"/>
                <a:sym typeface="Archivo ExtraBold"/>
              </a:defRPr>
            </a:lvl1pPr>
            <a:lvl2pPr lvl="1">
              <a:buNone/>
              <a:defRPr>
                <a:latin typeface="Archivo ExtraBold"/>
                <a:ea typeface="Archivo ExtraBold"/>
                <a:cs typeface="Archivo ExtraBold"/>
                <a:sym typeface="Archivo ExtraBold"/>
              </a:defRPr>
            </a:lvl2pPr>
            <a:lvl3pPr lvl="2">
              <a:buNone/>
              <a:defRPr>
                <a:latin typeface="Archivo ExtraBold"/>
                <a:ea typeface="Archivo ExtraBold"/>
                <a:cs typeface="Archivo ExtraBold"/>
                <a:sym typeface="Archivo ExtraBold"/>
              </a:defRPr>
            </a:lvl3pPr>
            <a:lvl4pPr lvl="3">
              <a:buNone/>
              <a:defRPr>
                <a:latin typeface="Archivo ExtraBold"/>
                <a:ea typeface="Archivo ExtraBold"/>
                <a:cs typeface="Archivo ExtraBold"/>
                <a:sym typeface="Archivo ExtraBold"/>
              </a:defRPr>
            </a:lvl4pPr>
            <a:lvl5pPr lvl="4">
              <a:buNone/>
              <a:defRPr>
                <a:latin typeface="Archivo ExtraBold"/>
                <a:ea typeface="Archivo ExtraBold"/>
                <a:cs typeface="Archivo ExtraBold"/>
                <a:sym typeface="Archivo ExtraBold"/>
              </a:defRPr>
            </a:lvl5pPr>
            <a:lvl6pPr lvl="5">
              <a:buNone/>
              <a:defRPr>
                <a:latin typeface="Archivo ExtraBold"/>
                <a:ea typeface="Archivo ExtraBold"/>
                <a:cs typeface="Archivo ExtraBold"/>
                <a:sym typeface="Archivo ExtraBold"/>
              </a:defRPr>
            </a:lvl6pPr>
            <a:lvl7pPr lvl="6">
              <a:buNone/>
              <a:defRPr>
                <a:latin typeface="Archivo ExtraBold"/>
                <a:ea typeface="Archivo ExtraBold"/>
                <a:cs typeface="Archivo ExtraBold"/>
                <a:sym typeface="Archivo ExtraBold"/>
              </a:defRPr>
            </a:lvl7pPr>
            <a:lvl8pPr lvl="7">
              <a:buNone/>
              <a:defRPr>
                <a:latin typeface="Archivo ExtraBold"/>
                <a:ea typeface="Archivo ExtraBold"/>
                <a:cs typeface="Archivo ExtraBold"/>
                <a:sym typeface="Archivo ExtraBold"/>
              </a:defRPr>
            </a:lvl8pPr>
            <a:lvl9pPr lvl="8">
              <a:buNone/>
              <a:defRPr>
                <a:latin typeface="Archivo ExtraBold"/>
                <a:ea typeface="Archivo ExtraBold"/>
                <a:cs typeface="Archivo ExtraBold"/>
                <a:sym typeface="Archivo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400" y="538250"/>
            <a:ext cx="7713000" cy="479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1pPr>
            <a:lvl2pPr lvl="1">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2pPr>
            <a:lvl3pPr lvl="2">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3pPr>
            <a:lvl4pPr lvl="3">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4pPr>
            <a:lvl5pPr lvl="4">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5pPr>
            <a:lvl6pPr lvl="5">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6pPr>
            <a:lvl7pPr lvl="6">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7pPr>
            <a:lvl8pPr lvl="7">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8pPr>
            <a:lvl9pPr lvl="8">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indent="-317500" lvl="1" marL="914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ssistant"/>
                <a:ea typeface="Assistant"/>
                <a:cs typeface="Assistant"/>
                <a:sym typeface="Assistant"/>
              </a:defRPr>
            </a:lvl1pPr>
            <a:lvl2pPr lvl="1" algn="r">
              <a:buNone/>
              <a:defRPr sz="1300">
                <a:solidFill>
                  <a:schemeClr val="dk1"/>
                </a:solidFill>
                <a:latin typeface="Assistant"/>
                <a:ea typeface="Assistant"/>
                <a:cs typeface="Assistant"/>
                <a:sym typeface="Assistant"/>
              </a:defRPr>
            </a:lvl2pPr>
            <a:lvl3pPr lvl="2" algn="r">
              <a:buNone/>
              <a:defRPr sz="1300">
                <a:solidFill>
                  <a:schemeClr val="dk1"/>
                </a:solidFill>
                <a:latin typeface="Assistant"/>
                <a:ea typeface="Assistant"/>
                <a:cs typeface="Assistant"/>
                <a:sym typeface="Assistant"/>
              </a:defRPr>
            </a:lvl3pPr>
            <a:lvl4pPr lvl="3" algn="r">
              <a:buNone/>
              <a:defRPr sz="1300">
                <a:solidFill>
                  <a:schemeClr val="dk1"/>
                </a:solidFill>
                <a:latin typeface="Assistant"/>
                <a:ea typeface="Assistant"/>
                <a:cs typeface="Assistant"/>
                <a:sym typeface="Assistant"/>
              </a:defRPr>
            </a:lvl4pPr>
            <a:lvl5pPr lvl="4" algn="r">
              <a:buNone/>
              <a:defRPr sz="1300">
                <a:solidFill>
                  <a:schemeClr val="dk1"/>
                </a:solidFill>
                <a:latin typeface="Assistant"/>
                <a:ea typeface="Assistant"/>
                <a:cs typeface="Assistant"/>
                <a:sym typeface="Assistant"/>
              </a:defRPr>
            </a:lvl5pPr>
            <a:lvl6pPr lvl="5" algn="r">
              <a:buNone/>
              <a:defRPr sz="1300">
                <a:solidFill>
                  <a:schemeClr val="dk1"/>
                </a:solidFill>
                <a:latin typeface="Assistant"/>
                <a:ea typeface="Assistant"/>
                <a:cs typeface="Assistant"/>
                <a:sym typeface="Assistant"/>
              </a:defRPr>
            </a:lvl6pPr>
            <a:lvl7pPr lvl="6" algn="r">
              <a:buNone/>
              <a:defRPr sz="1300">
                <a:solidFill>
                  <a:schemeClr val="dk1"/>
                </a:solidFill>
                <a:latin typeface="Assistant"/>
                <a:ea typeface="Assistant"/>
                <a:cs typeface="Assistant"/>
                <a:sym typeface="Assistant"/>
              </a:defRPr>
            </a:lvl7pPr>
            <a:lvl8pPr lvl="7" algn="r">
              <a:buNone/>
              <a:defRPr sz="1300">
                <a:solidFill>
                  <a:schemeClr val="dk1"/>
                </a:solidFill>
                <a:latin typeface="Assistant"/>
                <a:ea typeface="Assistant"/>
                <a:cs typeface="Assistant"/>
                <a:sym typeface="Assistant"/>
              </a:defRPr>
            </a:lvl8pPr>
            <a:lvl9pPr lvl="8" algn="r">
              <a:buNone/>
              <a:defRPr sz="1300">
                <a:solidFill>
                  <a:schemeClr val="dk1"/>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hyperlink" Target="https://miro.medium.com/max/1210/1*QJaeOqGfe_vKbpmT882APA.png" TargetMode="Externa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transtats.bts.gov/DL_SelectFields.asp?Table_ID=236&amp;DB_Short_Name=On-Time" TargetMode="External"/><Relationship Id="rId4" Type="http://schemas.openxmlformats.org/officeDocument/2006/relationships/hyperlink" Target="https://www.ncdc.noaa.gov/orders/qclc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9"/>
          <p:cNvSpPr txBox="1"/>
          <p:nvPr>
            <p:ph type="ctrTitle"/>
          </p:nvPr>
        </p:nvSpPr>
        <p:spPr>
          <a:xfrm>
            <a:off x="926199" y="616775"/>
            <a:ext cx="6928800" cy="18975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a:solidFill>
                  <a:schemeClr val="dk1"/>
                </a:solidFill>
              </a:rPr>
              <a:t>Predicting Flight Delays</a:t>
            </a:r>
            <a:endParaRPr i="1">
              <a:solidFill>
                <a:schemeClr val="dk1"/>
              </a:solidFill>
            </a:endParaRPr>
          </a:p>
        </p:txBody>
      </p:sp>
      <p:sp>
        <p:nvSpPr>
          <p:cNvPr id="659" name="Google Shape;659;p39"/>
          <p:cNvSpPr txBox="1"/>
          <p:nvPr>
            <p:ph idx="1" type="subTitle"/>
          </p:nvPr>
        </p:nvSpPr>
        <p:spPr>
          <a:xfrm>
            <a:off x="926200" y="1908400"/>
            <a:ext cx="5452800" cy="16701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Archivo"/>
                <a:ea typeface="Archivo"/>
                <a:cs typeface="Archivo"/>
                <a:sym typeface="Archivo"/>
              </a:rPr>
              <a:t>Team 08</a:t>
            </a:r>
            <a:endParaRPr b="1" sz="1700">
              <a:latin typeface="Archivo"/>
              <a:ea typeface="Archivo"/>
              <a:cs typeface="Archivo"/>
              <a:sym typeface="Archivo"/>
            </a:endParaRPr>
          </a:p>
          <a:p>
            <a:pPr indent="0" lvl="0" marL="0" rtl="0" algn="l">
              <a:spcBef>
                <a:spcPts val="0"/>
              </a:spcBef>
              <a:spcAft>
                <a:spcPts val="0"/>
              </a:spcAft>
              <a:buNone/>
            </a:pPr>
            <a:r>
              <a:rPr lang="en" sz="1300"/>
              <a:t>Ajeya Tarikere Jayaram, Kumar Narayanan, Mrinal Chawla, Sushant Joshi</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W261: Machine Learning at scale</a:t>
            </a:r>
            <a:endParaRPr sz="1300"/>
          </a:p>
          <a:p>
            <a:pPr indent="0" lvl="0" marL="0" rtl="0" algn="l">
              <a:spcBef>
                <a:spcPts val="0"/>
              </a:spcBef>
              <a:spcAft>
                <a:spcPts val="0"/>
              </a:spcAft>
              <a:buNone/>
            </a:pPr>
            <a:r>
              <a:rPr lang="en" sz="1300"/>
              <a:t>Section 5</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Instructor</a:t>
            </a:r>
            <a:r>
              <a:rPr lang="en" sz="1300"/>
              <a:t>: Ramki Gummadi</a:t>
            </a:r>
            <a:endParaRPr sz="1300"/>
          </a:p>
          <a:p>
            <a:pPr indent="0" lvl="0" marL="0" rtl="0" algn="l">
              <a:spcBef>
                <a:spcPts val="0"/>
              </a:spcBef>
              <a:spcAft>
                <a:spcPts val="0"/>
              </a:spcAft>
              <a:buNone/>
            </a:pPr>
            <a:r>
              <a:t/>
            </a:r>
            <a:endParaRPr sz="1300"/>
          </a:p>
        </p:txBody>
      </p:sp>
      <p:grpSp>
        <p:nvGrpSpPr>
          <p:cNvPr id="660" name="Google Shape;660;p39"/>
          <p:cNvGrpSpPr/>
          <p:nvPr/>
        </p:nvGrpSpPr>
        <p:grpSpPr>
          <a:xfrm>
            <a:off x="3947021" y="2172722"/>
            <a:ext cx="5196828" cy="3200879"/>
            <a:chOff x="3653417" y="1991899"/>
            <a:chExt cx="5490574" cy="3381806"/>
          </a:xfrm>
        </p:grpSpPr>
        <p:sp>
          <p:nvSpPr>
            <p:cNvPr id="661" name="Google Shape;661;p39"/>
            <p:cNvSpPr/>
            <p:nvPr/>
          </p:nvSpPr>
          <p:spPr>
            <a:xfrm flipH="1">
              <a:off x="7831559" y="2378137"/>
              <a:ext cx="990375" cy="291099"/>
            </a:xfrm>
            <a:custGeom>
              <a:rect b="b" l="l" r="r" t="t"/>
              <a:pathLst>
                <a:path extrusionOk="0" h="13598" w="46263">
                  <a:moveTo>
                    <a:pt x="42396" y="13597"/>
                  </a:moveTo>
                  <a:lnTo>
                    <a:pt x="3893" y="13597"/>
                  </a:lnTo>
                  <a:cubicBezTo>
                    <a:pt x="3498" y="13597"/>
                    <a:pt x="3183" y="13334"/>
                    <a:pt x="3077" y="12992"/>
                  </a:cubicBezTo>
                  <a:lnTo>
                    <a:pt x="132" y="1026"/>
                  </a:lnTo>
                  <a:cubicBezTo>
                    <a:pt x="0" y="500"/>
                    <a:pt x="395" y="0"/>
                    <a:pt x="947" y="0"/>
                  </a:cubicBezTo>
                  <a:lnTo>
                    <a:pt x="45315" y="0"/>
                  </a:lnTo>
                  <a:cubicBezTo>
                    <a:pt x="45868" y="0"/>
                    <a:pt x="46262" y="500"/>
                    <a:pt x="46131" y="1026"/>
                  </a:cubicBezTo>
                  <a:lnTo>
                    <a:pt x="43185" y="12992"/>
                  </a:lnTo>
                  <a:cubicBezTo>
                    <a:pt x="43106" y="13361"/>
                    <a:pt x="42764" y="13597"/>
                    <a:pt x="42396" y="135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flipH="1">
              <a:off x="7992028" y="2669218"/>
              <a:ext cx="669455" cy="109799"/>
            </a:xfrm>
            <a:custGeom>
              <a:rect b="b" l="l" r="r" t="t"/>
              <a:pathLst>
                <a:path extrusionOk="0" h="5129" w="31272">
                  <a:moveTo>
                    <a:pt x="1" y="0"/>
                  </a:moveTo>
                  <a:lnTo>
                    <a:pt x="1132" y="5129"/>
                  </a:lnTo>
                  <a:lnTo>
                    <a:pt x="30167" y="5129"/>
                  </a:lnTo>
                  <a:lnTo>
                    <a:pt x="31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flipH="1">
              <a:off x="8053402" y="2778997"/>
              <a:ext cx="517997" cy="2111893"/>
            </a:xfrm>
            <a:custGeom>
              <a:rect b="b" l="l" r="r" t="t"/>
              <a:pathLst>
                <a:path extrusionOk="0" h="98652" w="24197">
                  <a:moveTo>
                    <a:pt x="24197" y="98652"/>
                  </a:moveTo>
                  <a:lnTo>
                    <a:pt x="1" y="98652"/>
                  </a:lnTo>
                  <a:lnTo>
                    <a:pt x="1631" y="1"/>
                  </a:lnTo>
                  <a:lnTo>
                    <a:pt x="21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flipH="1">
              <a:off x="8003288" y="2322391"/>
              <a:ext cx="646357" cy="55189"/>
            </a:xfrm>
            <a:custGeom>
              <a:rect b="b" l="l" r="r" t="t"/>
              <a:pathLst>
                <a:path extrusionOk="0" h="2578" w="30193">
                  <a:moveTo>
                    <a:pt x="0" y="0"/>
                  </a:moveTo>
                  <a:lnTo>
                    <a:pt x="0" y="2578"/>
                  </a:lnTo>
                  <a:lnTo>
                    <a:pt x="30193" y="2578"/>
                  </a:lnTo>
                  <a:lnTo>
                    <a:pt x="30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flipH="1">
              <a:off x="7952617" y="2279597"/>
              <a:ext cx="747700" cy="43372"/>
            </a:xfrm>
            <a:custGeom>
              <a:rect b="b" l="l" r="r" t="t"/>
              <a:pathLst>
                <a:path extrusionOk="0" h="2026" w="34927">
                  <a:moveTo>
                    <a:pt x="999" y="1"/>
                  </a:moveTo>
                  <a:cubicBezTo>
                    <a:pt x="447" y="1"/>
                    <a:pt x="0" y="448"/>
                    <a:pt x="0" y="1000"/>
                  </a:cubicBezTo>
                  <a:cubicBezTo>
                    <a:pt x="0" y="1552"/>
                    <a:pt x="447" y="2026"/>
                    <a:pt x="999" y="2026"/>
                  </a:cubicBezTo>
                  <a:lnTo>
                    <a:pt x="33901" y="2026"/>
                  </a:lnTo>
                  <a:cubicBezTo>
                    <a:pt x="34453" y="2026"/>
                    <a:pt x="34927" y="1552"/>
                    <a:pt x="34927" y="1000"/>
                  </a:cubicBezTo>
                  <a:cubicBezTo>
                    <a:pt x="34927" y="448"/>
                    <a:pt x="34453" y="1"/>
                    <a:pt x="33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flipH="1">
              <a:off x="8019622" y="2085365"/>
              <a:ext cx="614267" cy="169483"/>
            </a:xfrm>
            <a:custGeom>
              <a:rect b="b" l="l" r="r" t="t"/>
              <a:pathLst>
                <a:path extrusionOk="0" h="7917" w="28694">
                  <a:moveTo>
                    <a:pt x="26458" y="7916"/>
                  </a:moveTo>
                  <a:lnTo>
                    <a:pt x="2815" y="7916"/>
                  </a:lnTo>
                  <a:lnTo>
                    <a:pt x="0" y="0"/>
                  </a:lnTo>
                  <a:lnTo>
                    <a:pt x="28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flipH="1">
              <a:off x="7975137" y="1991899"/>
              <a:ext cx="702658" cy="93487"/>
            </a:xfrm>
            <a:custGeom>
              <a:rect b="b" l="l" r="r" t="t"/>
              <a:pathLst>
                <a:path extrusionOk="0" h="4367" w="32823">
                  <a:moveTo>
                    <a:pt x="0" y="0"/>
                  </a:moveTo>
                  <a:lnTo>
                    <a:pt x="1105" y="4366"/>
                  </a:lnTo>
                  <a:lnTo>
                    <a:pt x="31692" y="4366"/>
                  </a:lnTo>
                  <a:lnTo>
                    <a:pt x="32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flipH="1">
              <a:off x="8048329" y="2254828"/>
              <a:ext cx="556274" cy="49558"/>
            </a:xfrm>
            <a:custGeom>
              <a:rect b="b" l="l" r="r" t="t"/>
              <a:pathLst>
                <a:path extrusionOk="0" h="2315" w="25985">
                  <a:moveTo>
                    <a:pt x="0" y="0"/>
                  </a:moveTo>
                  <a:lnTo>
                    <a:pt x="0" y="2315"/>
                  </a:lnTo>
                  <a:lnTo>
                    <a:pt x="25985" y="2315"/>
                  </a:lnTo>
                  <a:lnTo>
                    <a:pt x="25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flipH="1">
              <a:off x="8521819" y="2084787"/>
              <a:ext cx="46754" cy="170061"/>
            </a:xfrm>
            <a:custGeom>
              <a:rect b="b" l="l" r="r" t="t"/>
              <a:pathLst>
                <a:path extrusionOk="0" fill="none" h="7944" w="2184">
                  <a:moveTo>
                    <a:pt x="0" y="1"/>
                  </a:moveTo>
                  <a:lnTo>
                    <a:pt x="2183"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flipH="1">
              <a:off x="8373185" y="2084787"/>
              <a:ext cx="21" cy="170061"/>
            </a:xfrm>
            <a:custGeom>
              <a:rect b="b" l="l" r="r" t="t"/>
              <a:pathLst>
                <a:path extrusionOk="0" fill="none" h="7944" w="1">
                  <a:moveTo>
                    <a:pt x="0" y="1"/>
                  </a:moveTo>
                  <a:lnTo>
                    <a:pt x="0"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flipH="1">
              <a:off x="8096748" y="2084787"/>
              <a:ext cx="46754" cy="170061"/>
            </a:xfrm>
            <a:custGeom>
              <a:rect b="b" l="l" r="r" t="t"/>
              <a:pathLst>
                <a:path extrusionOk="0" fill="none" h="7944" w="2184">
                  <a:moveTo>
                    <a:pt x="2184" y="1"/>
                  </a:moveTo>
                  <a:lnTo>
                    <a:pt x="1"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flipH="1">
              <a:off x="8280297" y="2084787"/>
              <a:ext cx="21" cy="170061"/>
            </a:xfrm>
            <a:custGeom>
              <a:rect b="b" l="l" r="r" t="t"/>
              <a:pathLst>
                <a:path extrusionOk="0" fill="none" h="7944" w="1">
                  <a:moveTo>
                    <a:pt x="1" y="1"/>
                  </a:moveTo>
                  <a:lnTo>
                    <a:pt x="1"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flipH="1">
              <a:off x="8579257" y="2378137"/>
              <a:ext cx="74348" cy="291099"/>
            </a:xfrm>
            <a:custGeom>
              <a:rect b="b" l="l" r="r" t="t"/>
              <a:pathLst>
                <a:path extrusionOk="0" fill="none" h="13598" w="3473">
                  <a:moveTo>
                    <a:pt x="1" y="0"/>
                  </a:moveTo>
                  <a:lnTo>
                    <a:pt x="3473"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flipH="1">
              <a:off x="8373185" y="2378137"/>
              <a:ext cx="21" cy="291099"/>
            </a:xfrm>
            <a:custGeom>
              <a:rect b="b" l="l" r="r" t="t"/>
              <a:pathLst>
                <a:path extrusionOk="0" fill="none" h="13598" w="1">
                  <a:moveTo>
                    <a:pt x="0" y="0"/>
                  </a:moveTo>
                  <a:lnTo>
                    <a:pt x="0"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flipH="1">
              <a:off x="7999900" y="2378137"/>
              <a:ext cx="74348" cy="291099"/>
            </a:xfrm>
            <a:custGeom>
              <a:rect b="b" l="l" r="r" t="t"/>
              <a:pathLst>
                <a:path extrusionOk="0" fill="none" h="13598" w="3473">
                  <a:moveTo>
                    <a:pt x="3472" y="0"/>
                  </a:moveTo>
                  <a:lnTo>
                    <a:pt x="1"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flipH="1">
              <a:off x="8280297" y="2378137"/>
              <a:ext cx="21" cy="291099"/>
            </a:xfrm>
            <a:custGeom>
              <a:rect b="b" l="l" r="r" t="t"/>
              <a:pathLst>
                <a:path extrusionOk="0" fill="none" h="13598" w="1">
                  <a:moveTo>
                    <a:pt x="1" y="0"/>
                  </a:moveTo>
                  <a:lnTo>
                    <a:pt x="1"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flipH="1">
              <a:off x="4007549" y="2875267"/>
              <a:ext cx="3928747" cy="2015623"/>
            </a:xfrm>
            <a:custGeom>
              <a:rect b="b" l="l" r="r" t="t"/>
              <a:pathLst>
                <a:path extrusionOk="0" h="94155" w="183522">
                  <a:moveTo>
                    <a:pt x="183522" y="22882"/>
                  </a:moveTo>
                  <a:lnTo>
                    <a:pt x="183522" y="94155"/>
                  </a:lnTo>
                  <a:lnTo>
                    <a:pt x="0" y="94155"/>
                  </a:lnTo>
                  <a:lnTo>
                    <a:pt x="0" y="11047"/>
                  </a:lnTo>
                  <a:cubicBezTo>
                    <a:pt x="17569" y="6655"/>
                    <a:pt x="56098" y="1"/>
                    <a:pt x="87606" y="15571"/>
                  </a:cubicBezTo>
                  <a:cubicBezTo>
                    <a:pt x="124820" y="33954"/>
                    <a:pt x="172581" y="25223"/>
                    <a:pt x="183522" y="228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flipH="1">
              <a:off x="6898284" y="3008075"/>
              <a:ext cx="1001992" cy="1945907"/>
            </a:xfrm>
            <a:custGeom>
              <a:rect b="b" l="l" r="r" t="t"/>
              <a:pathLst>
                <a:path extrusionOk="0" h="130554" w="45842">
                  <a:moveTo>
                    <a:pt x="45841" y="128055"/>
                  </a:moveTo>
                  <a:lnTo>
                    <a:pt x="37215" y="130553"/>
                  </a:lnTo>
                  <a:lnTo>
                    <a:pt x="0" y="2499"/>
                  </a:lnTo>
                  <a:lnTo>
                    <a:pt x="86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flipH="1">
              <a:off x="6774118" y="2983375"/>
              <a:ext cx="887021" cy="1923177"/>
            </a:xfrm>
            <a:custGeom>
              <a:rect b="b" l="l" r="r" t="t"/>
              <a:pathLst>
                <a:path extrusionOk="0" h="129029" w="40582">
                  <a:moveTo>
                    <a:pt x="40581" y="128055"/>
                  </a:moveTo>
                  <a:lnTo>
                    <a:pt x="37241" y="129028"/>
                  </a:lnTo>
                  <a:lnTo>
                    <a:pt x="0" y="974"/>
                  </a:lnTo>
                  <a:lnTo>
                    <a:pt x="3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flipH="1">
              <a:off x="5974278" y="3042291"/>
              <a:ext cx="1054621" cy="1945520"/>
            </a:xfrm>
            <a:custGeom>
              <a:rect b="b" l="l" r="r" t="t"/>
              <a:pathLst>
                <a:path extrusionOk="0" h="130528" w="45948">
                  <a:moveTo>
                    <a:pt x="45947" y="128029"/>
                  </a:moveTo>
                  <a:lnTo>
                    <a:pt x="37347" y="130528"/>
                  </a:lnTo>
                  <a:lnTo>
                    <a:pt x="1" y="2499"/>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flipH="1">
              <a:off x="5843286" y="3015250"/>
              <a:ext cx="930862" cy="1923565"/>
            </a:xfrm>
            <a:custGeom>
              <a:rect b="b" l="l" r="r" t="t"/>
              <a:pathLst>
                <a:path extrusionOk="0" h="129055" w="40556">
                  <a:moveTo>
                    <a:pt x="40555" y="128081"/>
                  </a:moveTo>
                  <a:lnTo>
                    <a:pt x="37215" y="129054"/>
                  </a:lnTo>
                  <a:lnTo>
                    <a:pt x="1" y="973"/>
                  </a:lnTo>
                  <a:lnTo>
                    <a:pt x="3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flipH="1">
              <a:off x="4961604" y="3309250"/>
              <a:ext cx="1050371" cy="1843422"/>
            </a:xfrm>
            <a:custGeom>
              <a:rect b="b" l="l" r="r" t="t"/>
              <a:pathLst>
                <a:path extrusionOk="0" h="130554" w="45948">
                  <a:moveTo>
                    <a:pt x="45947" y="128029"/>
                  </a:moveTo>
                  <a:lnTo>
                    <a:pt x="37347" y="130554"/>
                  </a:lnTo>
                  <a:lnTo>
                    <a:pt x="1" y="2526"/>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flipH="1">
              <a:off x="4839391" y="3390389"/>
              <a:ext cx="868759" cy="1717699"/>
            </a:xfrm>
            <a:custGeom>
              <a:rect b="b" l="l" r="r" t="t"/>
              <a:pathLst>
                <a:path extrusionOk="0" h="129029" w="40582">
                  <a:moveTo>
                    <a:pt x="40581" y="128055"/>
                  </a:moveTo>
                  <a:lnTo>
                    <a:pt x="37241" y="129028"/>
                  </a:lnTo>
                  <a:lnTo>
                    <a:pt x="0" y="974"/>
                  </a:lnTo>
                  <a:lnTo>
                    <a:pt x="3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flipH="1">
              <a:off x="4054393" y="3424829"/>
              <a:ext cx="983632" cy="1718727"/>
            </a:xfrm>
            <a:custGeom>
              <a:rect b="b" l="l" r="r" t="t"/>
              <a:pathLst>
                <a:path extrusionOk="0" h="130528" w="45948">
                  <a:moveTo>
                    <a:pt x="45947" y="128029"/>
                  </a:moveTo>
                  <a:lnTo>
                    <a:pt x="37347" y="130528"/>
                  </a:lnTo>
                  <a:lnTo>
                    <a:pt x="1" y="2499"/>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flipH="1">
              <a:off x="3932220" y="3399900"/>
              <a:ext cx="868759" cy="1698976"/>
            </a:xfrm>
            <a:custGeom>
              <a:rect b="b" l="l" r="r" t="t"/>
              <a:pathLst>
                <a:path extrusionOk="0" h="129028" w="40582">
                  <a:moveTo>
                    <a:pt x="40581" y="128055"/>
                  </a:moveTo>
                  <a:lnTo>
                    <a:pt x="37215" y="129028"/>
                  </a:lnTo>
                  <a:lnTo>
                    <a:pt x="0" y="973"/>
                  </a:lnTo>
                  <a:lnTo>
                    <a:pt x="3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flipH="1">
              <a:off x="7522453" y="3116163"/>
              <a:ext cx="2944" cy="2015791"/>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flipH="1">
              <a:off x="6988706" y="3088296"/>
              <a:ext cx="21" cy="2285409"/>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flipH="1">
              <a:off x="6454969" y="3153546"/>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flipH="1">
              <a:off x="5921210" y="3285302"/>
              <a:ext cx="21" cy="1660335"/>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flipH="1">
              <a:off x="5387473" y="3373138"/>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flipH="1">
              <a:off x="4853736" y="3417057"/>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flipH="1">
              <a:off x="4313212" y="3417057"/>
              <a:ext cx="21" cy="1660335"/>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flipH="1">
              <a:off x="4007632" y="5001248"/>
              <a:ext cx="3947803" cy="21"/>
            </a:xfrm>
            <a:custGeom>
              <a:rect b="b" l="l" r="r" t="t"/>
              <a:pathLst>
                <a:path extrusionOk="0" fill="none" h="1" w="188125">
                  <a:moveTo>
                    <a:pt x="0" y="1"/>
                  </a:moveTo>
                  <a:lnTo>
                    <a:pt x="188124" y="1"/>
                  </a:lnTo>
                </a:path>
              </a:pathLst>
            </a:custGeom>
            <a:noFill/>
            <a:ln cap="flat" cmpd="sng" w="8550">
              <a:solidFill>
                <a:srgbClr val="3B869D"/>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flipH="1">
              <a:off x="4007349" y="4572793"/>
              <a:ext cx="3929461" cy="21"/>
            </a:xfrm>
            <a:custGeom>
              <a:rect b="b" l="l" r="r" t="t"/>
              <a:pathLst>
                <a:path extrusionOk="0" fill="none" h="1" w="188125">
                  <a:moveTo>
                    <a:pt x="0" y="0"/>
                  </a:moveTo>
                  <a:lnTo>
                    <a:pt x="188124" y="0"/>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flipH="1">
              <a:off x="4007349" y="4039035"/>
              <a:ext cx="3929461" cy="21"/>
            </a:xfrm>
            <a:custGeom>
              <a:rect b="b" l="l" r="r" t="t"/>
              <a:pathLst>
                <a:path extrusionOk="0" fill="none" h="1" w="188125">
                  <a:moveTo>
                    <a:pt x="0" y="1"/>
                  </a:moveTo>
                  <a:lnTo>
                    <a:pt x="188124" y="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flipH="1">
              <a:off x="4007349" y="3505854"/>
              <a:ext cx="3929461" cy="21"/>
            </a:xfrm>
            <a:custGeom>
              <a:rect b="b" l="l" r="r" t="t"/>
              <a:pathLst>
                <a:path extrusionOk="0" fill="none" h="1" w="188125">
                  <a:moveTo>
                    <a:pt x="0" y="1"/>
                  </a:moveTo>
                  <a:lnTo>
                    <a:pt x="188124" y="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flipH="1">
              <a:off x="3653417" y="4879074"/>
              <a:ext cx="5490574" cy="273652"/>
            </a:xfrm>
            <a:custGeom>
              <a:rect b="b" l="l" r="r" t="t"/>
              <a:pathLst>
                <a:path extrusionOk="0" h="12783" w="256479">
                  <a:moveTo>
                    <a:pt x="1" y="0"/>
                  </a:moveTo>
                  <a:lnTo>
                    <a:pt x="1" y="12782"/>
                  </a:lnTo>
                  <a:lnTo>
                    <a:pt x="256479" y="12782"/>
                  </a:lnTo>
                  <a:lnTo>
                    <a:pt x="2564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flipH="1">
              <a:off x="4007549" y="3006518"/>
              <a:ext cx="3929325" cy="566357"/>
            </a:xfrm>
            <a:custGeom>
              <a:rect b="b" l="l" r="r" t="t"/>
              <a:pathLst>
                <a:path extrusionOk="0" h="26456" w="183549">
                  <a:moveTo>
                    <a:pt x="41162" y="1"/>
                  </a:moveTo>
                  <a:cubicBezTo>
                    <a:pt x="40290" y="1"/>
                    <a:pt x="39413" y="9"/>
                    <a:pt x="38530" y="24"/>
                  </a:cubicBezTo>
                  <a:cubicBezTo>
                    <a:pt x="22987" y="287"/>
                    <a:pt x="9101" y="2917"/>
                    <a:pt x="1" y="5153"/>
                  </a:cubicBezTo>
                  <a:lnTo>
                    <a:pt x="1" y="10492"/>
                  </a:lnTo>
                  <a:cubicBezTo>
                    <a:pt x="211" y="10492"/>
                    <a:pt x="422" y="10465"/>
                    <a:pt x="632" y="10413"/>
                  </a:cubicBezTo>
                  <a:cubicBezTo>
                    <a:pt x="8880" y="8354"/>
                    <a:pt x="23961" y="5313"/>
                    <a:pt x="41000" y="5313"/>
                  </a:cubicBezTo>
                  <a:cubicBezTo>
                    <a:pt x="55745" y="5313"/>
                    <a:pt x="71957" y="7590"/>
                    <a:pt x="86475" y="14752"/>
                  </a:cubicBezTo>
                  <a:cubicBezTo>
                    <a:pt x="102203" y="22537"/>
                    <a:pt x="121428" y="26456"/>
                    <a:pt x="143625" y="26456"/>
                  </a:cubicBezTo>
                  <a:lnTo>
                    <a:pt x="145466" y="26456"/>
                  </a:lnTo>
                  <a:cubicBezTo>
                    <a:pt x="158275" y="26324"/>
                    <a:pt x="171004" y="24957"/>
                    <a:pt x="183549" y="22405"/>
                  </a:cubicBezTo>
                  <a:lnTo>
                    <a:pt x="183549" y="17067"/>
                  </a:lnTo>
                  <a:cubicBezTo>
                    <a:pt x="183365" y="17067"/>
                    <a:pt x="183181" y="17093"/>
                    <a:pt x="182997" y="17145"/>
                  </a:cubicBezTo>
                  <a:cubicBezTo>
                    <a:pt x="178139" y="18191"/>
                    <a:pt x="162639" y="21167"/>
                    <a:pt x="143697" y="21167"/>
                  </a:cubicBezTo>
                  <a:cubicBezTo>
                    <a:pt x="126437" y="21167"/>
                    <a:pt x="106319" y="18696"/>
                    <a:pt x="88790" y="10044"/>
                  </a:cubicBezTo>
                  <a:cubicBezTo>
                    <a:pt x="75314" y="3394"/>
                    <a:pt x="59324" y="1"/>
                    <a:pt x="41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flipH="1">
              <a:off x="3943349" y="2943472"/>
              <a:ext cx="4059397" cy="566357"/>
            </a:xfrm>
            <a:custGeom>
              <a:rect b="b" l="l" r="r" t="t"/>
              <a:pathLst>
                <a:path extrusionOk="0" h="26456" w="189625">
                  <a:moveTo>
                    <a:pt x="44236" y="0"/>
                  </a:moveTo>
                  <a:cubicBezTo>
                    <a:pt x="43364" y="0"/>
                    <a:pt x="42488" y="8"/>
                    <a:pt x="41607" y="24"/>
                  </a:cubicBezTo>
                  <a:cubicBezTo>
                    <a:pt x="25696" y="287"/>
                    <a:pt x="11520" y="3048"/>
                    <a:pt x="2447" y="5310"/>
                  </a:cubicBezTo>
                  <a:cubicBezTo>
                    <a:pt x="948" y="5599"/>
                    <a:pt x="1" y="7072"/>
                    <a:pt x="369" y="8545"/>
                  </a:cubicBezTo>
                  <a:cubicBezTo>
                    <a:pt x="671" y="9732"/>
                    <a:pt x="1754" y="10530"/>
                    <a:pt x="2932" y="10530"/>
                  </a:cubicBezTo>
                  <a:cubicBezTo>
                    <a:pt x="3189" y="10530"/>
                    <a:pt x="3450" y="10492"/>
                    <a:pt x="3709" y="10412"/>
                  </a:cubicBezTo>
                  <a:cubicBezTo>
                    <a:pt x="11961" y="8353"/>
                    <a:pt x="27053" y="5302"/>
                    <a:pt x="44102" y="5302"/>
                  </a:cubicBezTo>
                  <a:cubicBezTo>
                    <a:pt x="58841" y="5302"/>
                    <a:pt x="75042" y="7582"/>
                    <a:pt x="89552" y="14752"/>
                  </a:cubicBezTo>
                  <a:cubicBezTo>
                    <a:pt x="105280" y="22510"/>
                    <a:pt x="124505" y="26455"/>
                    <a:pt x="146702" y="26455"/>
                  </a:cubicBezTo>
                  <a:lnTo>
                    <a:pt x="148570" y="26429"/>
                  </a:lnTo>
                  <a:cubicBezTo>
                    <a:pt x="161536" y="26297"/>
                    <a:pt x="174475" y="24903"/>
                    <a:pt x="187205" y="22273"/>
                  </a:cubicBezTo>
                  <a:cubicBezTo>
                    <a:pt x="188651" y="22010"/>
                    <a:pt x="189624" y="20564"/>
                    <a:pt x="189309" y="19117"/>
                  </a:cubicBezTo>
                  <a:cubicBezTo>
                    <a:pt x="189021" y="17880"/>
                    <a:pt x="187937" y="17052"/>
                    <a:pt x="186739" y="17052"/>
                  </a:cubicBezTo>
                  <a:cubicBezTo>
                    <a:pt x="186511" y="17052"/>
                    <a:pt x="186279" y="17082"/>
                    <a:pt x="186047" y="17145"/>
                  </a:cubicBezTo>
                  <a:cubicBezTo>
                    <a:pt x="181203" y="18191"/>
                    <a:pt x="165710" y="21166"/>
                    <a:pt x="146771" y="21166"/>
                  </a:cubicBezTo>
                  <a:cubicBezTo>
                    <a:pt x="129514" y="21166"/>
                    <a:pt x="109396" y="18696"/>
                    <a:pt x="91867" y="10044"/>
                  </a:cubicBezTo>
                  <a:cubicBezTo>
                    <a:pt x="78391" y="3394"/>
                    <a:pt x="62377" y="0"/>
                    <a:pt x="44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9"/>
          <p:cNvSpPr/>
          <p:nvPr/>
        </p:nvSpPr>
        <p:spPr>
          <a:xfrm flipH="1">
            <a:off x="2766004" y="3636175"/>
            <a:ext cx="595697" cy="411753"/>
          </a:xfrm>
          <a:custGeom>
            <a:rect b="b" l="l" r="r" t="t"/>
            <a:pathLst>
              <a:path extrusionOk="0" h="2396" w="5367">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69" name="Google Shape;869;p48"/>
          <p:cNvSpPr txBox="1"/>
          <p:nvPr/>
        </p:nvSpPr>
        <p:spPr>
          <a:xfrm>
            <a:off x="511625" y="861300"/>
            <a:ext cx="6525300" cy="3905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SzPts val="1700"/>
              <a:buFont typeface="Assistant"/>
              <a:buChar char="●"/>
            </a:pPr>
            <a:r>
              <a:rPr lang="en" sz="2000">
                <a:latin typeface="Assistant"/>
                <a:ea typeface="Assistant"/>
                <a:cs typeface="Assistant"/>
                <a:sym typeface="Assistant"/>
              </a:rPr>
              <a:t>Feature identification &amp; extraction</a:t>
            </a:r>
            <a:endParaRPr sz="2000">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Columns with multiple features extracted to single columns</a:t>
            </a:r>
            <a:endParaRPr sz="2000">
              <a:latin typeface="Assistant"/>
              <a:ea typeface="Assistant"/>
              <a:cs typeface="Assistant"/>
              <a:sym typeface="Assistant"/>
            </a:endParaRPr>
          </a:p>
          <a:p>
            <a:pPr indent="-336550" lvl="0" marL="457200" rtl="0" algn="l">
              <a:lnSpc>
                <a:spcPct val="115000"/>
              </a:lnSpc>
              <a:spcBef>
                <a:spcPts val="0"/>
              </a:spcBef>
              <a:spcAft>
                <a:spcPts val="0"/>
              </a:spcAft>
              <a:buSzPts val="1700"/>
              <a:buFont typeface="Assistant"/>
              <a:buChar char="●"/>
            </a:pPr>
            <a:r>
              <a:rPr lang="en" sz="2000">
                <a:latin typeface="Assistant"/>
                <a:ea typeface="Assistant"/>
                <a:cs typeface="Assistant"/>
                <a:sym typeface="Assistant"/>
              </a:rPr>
              <a:t>Dropping Features</a:t>
            </a:r>
            <a:endParaRPr sz="2000">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Many features had too many missing values</a:t>
            </a:r>
            <a:endParaRPr>
              <a:latin typeface="Assistant"/>
              <a:ea typeface="Assistant"/>
              <a:cs typeface="Assistant"/>
              <a:sym typeface="Assistant"/>
            </a:endParaRPr>
          </a:p>
          <a:p>
            <a:pPr indent="-336550" lvl="0" marL="457200" rtl="0" algn="l">
              <a:lnSpc>
                <a:spcPct val="115000"/>
              </a:lnSpc>
              <a:spcBef>
                <a:spcPts val="0"/>
              </a:spcBef>
              <a:spcAft>
                <a:spcPts val="0"/>
              </a:spcAft>
              <a:buSzPts val="1700"/>
              <a:buFont typeface="Assistant"/>
              <a:buChar char="●"/>
            </a:pPr>
            <a:r>
              <a:rPr lang="en" sz="2000">
                <a:latin typeface="Assistant"/>
                <a:ea typeface="Assistant"/>
                <a:cs typeface="Assistant"/>
                <a:sym typeface="Assistant"/>
              </a:rPr>
              <a:t>Imputation</a:t>
            </a:r>
            <a:endParaRPr sz="2000">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Average of past 15 days used to replace missing values</a:t>
            </a:r>
            <a:endParaRPr>
              <a:latin typeface="Assistant"/>
              <a:ea typeface="Assistant"/>
              <a:cs typeface="Assistant"/>
              <a:sym typeface="Assistant"/>
            </a:endParaRPr>
          </a:p>
          <a:p>
            <a:pPr indent="-336550" lvl="0" marL="457200" rtl="0" algn="l">
              <a:lnSpc>
                <a:spcPct val="115000"/>
              </a:lnSpc>
              <a:spcBef>
                <a:spcPts val="0"/>
              </a:spcBef>
              <a:spcAft>
                <a:spcPts val="0"/>
              </a:spcAft>
              <a:buSzPts val="1700"/>
              <a:buFont typeface="Assistant"/>
              <a:buChar char="●"/>
            </a:pPr>
            <a:r>
              <a:rPr lang="en" sz="2000">
                <a:latin typeface="Assistant"/>
                <a:ea typeface="Assistant"/>
                <a:cs typeface="Assistant"/>
                <a:sym typeface="Assistant"/>
              </a:rPr>
              <a:t>Feature Encoding</a:t>
            </a:r>
            <a:endParaRPr sz="2000">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Categorical features One-Hot encoded</a:t>
            </a:r>
            <a:endParaRPr>
              <a:latin typeface="Assistant"/>
              <a:ea typeface="Assistant"/>
              <a:cs typeface="Assistant"/>
              <a:sym typeface="Assistant"/>
            </a:endParaRPr>
          </a:p>
          <a:p>
            <a:pPr indent="-336550" lvl="0" marL="457200" rtl="0" algn="l">
              <a:lnSpc>
                <a:spcPct val="115000"/>
              </a:lnSpc>
              <a:spcBef>
                <a:spcPts val="0"/>
              </a:spcBef>
              <a:spcAft>
                <a:spcPts val="0"/>
              </a:spcAft>
              <a:buSzPts val="1700"/>
              <a:buFont typeface="Assistant"/>
              <a:buChar char="●"/>
            </a:pPr>
            <a:r>
              <a:rPr lang="en" sz="2000">
                <a:latin typeface="Assistant"/>
                <a:ea typeface="Assistant"/>
                <a:cs typeface="Assistant"/>
                <a:sym typeface="Assistant"/>
              </a:rPr>
              <a:t>New Features</a:t>
            </a:r>
            <a:endParaRPr sz="2000">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Precipitation rate</a:t>
            </a:r>
            <a:endParaRPr>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Local departure hour</a:t>
            </a:r>
            <a:endParaRPr>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Count and % of arrival delay by tail number</a:t>
            </a:r>
            <a:endParaRPr>
              <a:latin typeface="Assistant"/>
              <a:ea typeface="Assistant"/>
              <a:cs typeface="Assistant"/>
              <a:sym typeface="Assistant"/>
            </a:endParaRPr>
          </a:p>
          <a:p>
            <a:pPr indent="-317500" lvl="1" marL="914400" rtl="0" algn="l">
              <a:lnSpc>
                <a:spcPct val="115000"/>
              </a:lnSpc>
              <a:spcBef>
                <a:spcPts val="0"/>
              </a:spcBef>
              <a:spcAft>
                <a:spcPts val="0"/>
              </a:spcAft>
              <a:buSzPts val="1400"/>
              <a:buFont typeface="Assistant"/>
              <a:buChar char="○"/>
            </a:pPr>
            <a:r>
              <a:rPr lang="en">
                <a:latin typeface="Assistant"/>
                <a:ea typeface="Assistant"/>
                <a:cs typeface="Assistant"/>
                <a:sym typeface="Assistant"/>
              </a:rPr>
              <a:t>Count and % of departure delay by origin</a:t>
            </a:r>
            <a:endParaRPr>
              <a:latin typeface="Assistant"/>
              <a:ea typeface="Assistant"/>
              <a:cs typeface="Assistant"/>
              <a:sym typeface="Assistant"/>
            </a:endParaRPr>
          </a:p>
        </p:txBody>
      </p:sp>
      <p:sp>
        <p:nvSpPr>
          <p:cNvPr id="870" name="Google Shape;870;p48"/>
          <p:cNvSpPr txBox="1"/>
          <p:nvPr>
            <p:ph idx="4294967295" type="title"/>
          </p:nvPr>
        </p:nvSpPr>
        <p:spPr>
          <a:xfrm>
            <a:off x="152400" y="0"/>
            <a:ext cx="772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76" name="Google Shape;876;p49"/>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Join</a:t>
            </a:r>
            <a:endParaRPr/>
          </a:p>
        </p:txBody>
      </p:sp>
      <p:cxnSp>
        <p:nvCxnSpPr>
          <p:cNvPr id="877" name="Google Shape;877;p49"/>
          <p:cNvCxnSpPr/>
          <p:nvPr/>
        </p:nvCxnSpPr>
        <p:spPr>
          <a:xfrm flipH="1" rot="10800000">
            <a:off x="1025575" y="1445275"/>
            <a:ext cx="5897100" cy="465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49"/>
          <p:cNvCxnSpPr/>
          <p:nvPr/>
        </p:nvCxnSpPr>
        <p:spPr>
          <a:xfrm flipH="1" rot="10800000">
            <a:off x="1033350" y="2836000"/>
            <a:ext cx="5904900" cy="54300"/>
          </a:xfrm>
          <a:prstGeom prst="straightConnector1">
            <a:avLst/>
          </a:prstGeom>
          <a:noFill/>
          <a:ln cap="flat" cmpd="sng" w="9525">
            <a:solidFill>
              <a:schemeClr val="dk2"/>
            </a:solidFill>
            <a:prstDash val="solid"/>
            <a:round/>
            <a:headEnd len="med" w="med" type="none"/>
            <a:tailEnd len="med" w="med" type="none"/>
          </a:ln>
        </p:spPr>
      </p:cxnSp>
      <p:sp>
        <p:nvSpPr>
          <p:cNvPr id="879" name="Google Shape;879;p49"/>
          <p:cNvSpPr txBox="1"/>
          <p:nvPr/>
        </p:nvSpPr>
        <p:spPr>
          <a:xfrm>
            <a:off x="1025575" y="897500"/>
            <a:ext cx="44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Assistant"/>
                <a:ea typeface="Assistant"/>
                <a:cs typeface="Assistant"/>
                <a:sym typeface="Assistant"/>
              </a:rPr>
              <a:t>Airlines</a:t>
            </a:r>
            <a:endParaRPr sz="1600">
              <a:latin typeface="Assistant"/>
              <a:ea typeface="Assistant"/>
              <a:cs typeface="Assistant"/>
              <a:sym typeface="Assistant"/>
            </a:endParaRPr>
          </a:p>
        </p:txBody>
      </p:sp>
      <p:cxnSp>
        <p:nvCxnSpPr>
          <p:cNvPr id="880" name="Google Shape;880;p49"/>
          <p:cNvCxnSpPr/>
          <p:nvPr/>
        </p:nvCxnSpPr>
        <p:spPr>
          <a:xfrm>
            <a:off x="4195600" y="1328600"/>
            <a:ext cx="0" cy="318600"/>
          </a:xfrm>
          <a:prstGeom prst="straightConnector1">
            <a:avLst/>
          </a:prstGeom>
          <a:noFill/>
          <a:ln cap="flat" cmpd="sng" w="9525">
            <a:solidFill>
              <a:schemeClr val="dk2"/>
            </a:solidFill>
            <a:prstDash val="solid"/>
            <a:round/>
            <a:headEnd len="med" w="med" type="none"/>
            <a:tailEnd len="med" w="med" type="none"/>
          </a:ln>
        </p:spPr>
      </p:cxnSp>
      <p:sp>
        <p:nvSpPr>
          <p:cNvPr id="881" name="Google Shape;881;p49"/>
          <p:cNvSpPr txBox="1"/>
          <p:nvPr/>
        </p:nvSpPr>
        <p:spPr>
          <a:xfrm>
            <a:off x="3921250" y="1697800"/>
            <a:ext cx="54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ssistant"/>
                <a:ea typeface="Assistant"/>
                <a:cs typeface="Assistant"/>
                <a:sym typeface="Assistant"/>
              </a:rPr>
              <a:t>10 AM</a:t>
            </a:r>
            <a:endParaRPr sz="1100">
              <a:latin typeface="Assistant"/>
              <a:ea typeface="Assistant"/>
              <a:cs typeface="Assistant"/>
              <a:sym typeface="Assistant"/>
            </a:endParaRPr>
          </a:p>
        </p:txBody>
      </p:sp>
      <p:sp>
        <p:nvSpPr>
          <p:cNvPr id="882" name="Google Shape;882;p49"/>
          <p:cNvSpPr txBox="1"/>
          <p:nvPr/>
        </p:nvSpPr>
        <p:spPr>
          <a:xfrm>
            <a:off x="1025575" y="3015675"/>
            <a:ext cx="44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Assistant"/>
                <a:ea typeface="Assistant"/>
                <a:cs typeface="Assistant"/>
                <a:sym typeface="Assistant"/>
              </a:rPr>
              <a:t>Weather</a:t>
            </a:r>
            <a:endParaRPr sz="1600">
              <a:latin typeface="Assistant"/>
              <a:ea typeface="Assistant"/>
              <a:cs typeface="Assistant"/>
              <a:sym typeface="Assistant"/>
            </a:endParaRPr>
          </a:p>
        </p:txBody>
      </p:sp>
      <p:cxnSp>
        <p:nvCxnSpPr>
          <p:cNvPr id="883" name="Google Shape;883;p49"/>
          <p:cNvCxnSpPr/>
          <p:nvPr/>
        </p:nvCxnSpPr>
        <p:spPr>
          <a:xfrm>
            <a:off x="3788575" y="132860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49"/>
          <p:cNvCxnSpPr/>
          <p:nvPr/>
        </p:nvCxnSpPr>
        <p:spPr>
          <a:xfrm>
            <a:off x="3381550" y="132860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49"/>
          <p:cNvCxnSpPr/>
          <p:nvPr/>
        </p:nvCxnSpPr>
        <p:spPr>
          <a:xfrm>
            <a:off x="3028925" y="132860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49"/>
          <p:cNvCxnSpPr/>
          <p:nvPr/>
        </p:nvCxnSpPr>
        <p:spPr>
          <a:xfrm>
            <a:off x="2676300" y="1328600"/>
            <a:ext cx="0" cy="318600"/>
          </a:xfrm>
          <a:prstGeom prst="straightConnector1">
            <a:avLst/>
          </a:prstGeom>
          <a:noFill/>
          <a:ln cap="flat" cmpd="sng" w="9525">
            <a:solidFill>
              <a:schemeClr val="dk2"/>
            </a:solidFill>
            <a:prstDash val="solid"/>
            <a:round/>
            <a:headEnd len="med" w="med" type="none"/>
            <a:tailEnd len="med" w="med" type="none"/>
          </a:ln>
        </p:spPr>
      </p:cxnSp>
      <p:sp>
        <p:nvSpPr>
          <p:cNvPr id="887" name="Google Shape;887;p49"/>
          <p:cNvSpPr txBox="1"/>
          <p:nvPr/>
        </p:nvSpPr>
        <p:spPr>
          <a:xfrm>
            <a:off x="3107200" y="1697800"/>
            <a:ext cx="54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ssistant"/>
                <a:ea typeface="Assistant"/>
                <a:cs typeface="Assistant"/>
                <a:sym typeface="Assistant"/>
              </a:rPr>
              <a:t>8</a:t>
            </a:r>
            <a:r>
              <a:rPr lang="en" sz="1100">
                <a:latin typeface="Assistant"/>
                <a:ea typeface="Assistant"/>
                <a:cs typeface="Assistant"/>
                <a:sym typeface="Assistant"/>
              </a:rPr>
              <a:t> AM</a:t>
            </a:r>
            <a:endParaRPr sz="1100">
              <a:latin typeface="Assistant"/>
              <a:ea typeface="Assistant"/>
              <a:cs typeface="Assistant"/>
              <a:sym typeface="Assistant"/>
            </a:endParaRPr>
          </a:p>
        </p:txBody>
      </p:sp>
      <p:sp>
        <p:nvSpPr>
          <p:cNvPr id="888" name="Google Shape;888;p49"/>
          <p:cNvSpPr txBox="1"/>
          <p:nvPr/>
        </p:nvSpPr>
        <p:spPr>
          <a:xfrm>
            <a:off x="2401950" y="1697800"/>
            <a:ext cx="54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ssistant"/>
                <a:ea typeface="Assistant"/>
                <a:cs typeface="Assistant"/>
                <a:sym typeface="Assistant"/>
              </a:rPr>
              <a:t>6</a:t>
            </a:r>
            <a:r>
              <a:rPr lang="en" sz="1100">
                <a:latin typeface="Assistant"/>
                <a:ea typeface="Assistant"/>
                <a:cs typeface="Assistant"/>
                <a:sym typeface="Assistant"/>
              </a:rPr>
              <a:t> AM</a:t>
            </a:r>
            <a:endParaRPr sz="1100">
              <a:latin typeface="Assistant"/>
              <a:ea typeface="Assistant"/>
              <a:cs typeface="Assistant"/>
              <a:sym typeface="Assistant"/>
            </a:endParaRPr>
          </a:p>
        </p:txBody>
      </p:sp>
      <p:cxnSp>
        <p:nvCxnSpPr>
          <p:cNvPr id="889" name="Google Shape;889;p49"/>
          <p:cNvCxnSpPr/>
          <p:nvPr/>
        </p:nvCxnSpPr>
        <p:spPr>
          <a:xfrm>
            <a:off x="4012650" y="270385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49"/>
          <p:cNvCxnSpPr/>
          <p:nvPr/>
        </p:nvCxnSpPr>
        <p:spPr>
          <a:xfrm>
            <a:off x="3655900" y="270385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49"/>
          <p:cNvCxnSpPr/>
          <p:nvPr/>
        </p:nvCxnSpPr>
        <p:spPr>
          <a:xfrm>
            <a:off x="3263275" y="270385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49"/>
          <p:cNvCxnSpPr/>
          <p:nvPr/>
        </p:nvCxnSpPr>
        <p:spPr>
          <a:xfrm>
            <a:off x="2950650" y="270385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49"/>
          <p:cNvCxnSpPr/>
          <p:nvPr/>
        </p:nvCxnSpPr>
        <p:spPr>
          <a:xfrm>
            <a:off x="3107200" y="2703850"/>
            <a:ext cx="0" cy="3186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49"/>
          <p:cNvCxnSpPr/>
          <p:nvPr/>
        </p:nvCxnSpPr>
        <p:spPr>
          <a:xfrm>
            <a:off x="2751625" y="2703850"/>
            <a:ext cx="0" cy="3186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9"/>
          <p:cNvSpPr/>
          <p:nvPr/>
        </p:nvSpPr>
        <p:spPr>
          <a:xfrm>
            <a:off x="2666763" y="2136675"/>
            <a:ext cx="724325" cy="1272575"/>
          </a:xfrm>
          <a:prstGeom prst="flowChartProcess">
            <a:avLst/>
          </a:prstGeom>
          <a:solidFill>
            <a:srgbClr val="ECE84C">
              <a:alpha val="39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49"/>
          <p:cNvPicPr preferRelativeResize="0"/>
          <p:nvPr/>
        </p:nvPicPr>
        <p:blipFill>
          <a:blip r:embed="rId3">
            <a:alphaModFix/>
          </a:blip>
          <a:stretch>
            <a:fillRect/>
          </a:stretch>
        </p:blipFill>
        <p:spPr>
          <a:xfrm>
            <a:off x="4030475" y="1046843"/>
            <a:ext cx="330225" cy="231158"/>
          </a:xfrm>
          <a:prstGeom prst="rect">
            <a:avLst/>
          </a:prstGeom>
          <a:noFill/>
          <a:ln>
            <a:noFill/>
          </a:ln>
        </p:spPr>
      </p:pic>
      <p:pic>
        <p:nvPicPr>
          <p:cNvPr id="897" name="Google Shape;897;p49"/>
          <p:cNvPicPr preferRelativeResize="0"/>
          <p:nvPr/>
        </p:nvPicPr>
        <p:blipFill>
          <a:blip r:embed="rId4">
            <a:alphaModFix/>
          </a:blip>
          <a:stretch>
            <a:fillRect/>
          </a:stretch>
        </p:blipFill>
        <p:spPr>
          <a:xfrm>
            <a:off x="7008300" y="1278000"/>
            <a:ext cx="275925" cy="275925"/>
          </a:xfrm>
          <a:prstGeom prst="rect">
            <a:avLst/>
          </a:prstGeom>
          <a:noFill/>
          <a:ln>
            <a:noFill/>
          </a:ln>
        </p:spPr>
      </p:pic>
      <p:pic>
        <p:nvPicPr>
          <p:cNvPr id="898" name="Google Shape;898;p49"/>
          <p:cNvPicPr preferRelativeResize="0"/>
          <p:nvPr/>
        </p:nvPicPr>
        <p:blipFill>
          <a:blip r:embed="rId5">
            <a:alphaModFix/>
          </a:blip>
          <a:stretch>
            <a:fillRect/>
          </a:stretch>
        </p:blipFill>
        <p:spPr>
          <a:xfrm>
            <a:off x="2717650" y="3040900"/>
            <a:ext cx="196251" cy="231150"/>
          </a:xfrm>
          <a:prstGeom prst="rect">
            <a:avLst/>
          </a:prstGeom>
          <a:noFill/>
          <a:ln>
            <a:noFill/>
          </a:ln>
        </p:spPr>
      </p:pic>
      <p:pic>
        <p:nvPicPr>
          <p:cNvPr id="899" name="Google Shape;899;p49"/>
          <p:cNvPicPr preferRelativeResize="0"/>
          <p:nvPr/>
        </p:nvPicPr>
        <p:blipFill>
          <a:blip r:embed="rId6">
            <a:alphaModFix/>
          </a:blip>
          <a:stretch>
            <a:fillRect/>
          </a:stretch>
        </p:blipFill>
        <p:spPr>
          <a:xfrm>
            <a:off x="3136175" y="3015679"/>
            <a:ext cx="254200" cy="200672"/>
          </a:xfrm>
          <a:prstGeom prst="rect">
            <a:avLst/>
          </a:prstGeom>
          <a:noFill/>
          <a:ln>
            <a:noFill/>
          </a:ln>
        </p:spPr>
      </p:pic>
      <p:pic>
        <p:nvPicPr>
          <p:cNvPr id="900" name="Google Shape;900;p49"/>
          <p:cNvPicPr preferRelativeResize="0"/>
          <p:nvPr/>
        </p:nvPicPr>
        <p:blipFill>
          <a:blip r:embed="rId7">
            <a:alphaModFix/>
          </a:blip>
          <a:stretch>
            <a:fillRect/>
          </a:stretch>
        </p:blipFill>
        <p:spPr>
          <a:xfrm>
            <a:off x="7580175" y="1894350"/>
            <a:ext cx="381000" cy="381000"/>
          </a:xfrm>
          <a:prstGeom prst="rect">
            <a:avLst/>
          </a:prstGeom>
          <a:noFill/>
          <a:ln>
            <a:noFill/>
          </a:ln>
        </p:spPr>
      </p:pic>
      <p:cxnSp>
        <p:nvCxnSpPr>
          <p:cNvPr id="901" name="Google Shape;901;p49"/>
          <p:cNvCxnSpPr>
            <a:stCxn id="900" idx="1"/>
            <a:endCxn id="902" idx="1"/>
          </p:cNvCxnSpPr>
          <p:nvPr/>
        </p:nvCxnSpPr>
        <p:spPr>
          <a:xfrm flipH="1">
            <a:off x="7063575" y="2084850"/>
            <a:ext cx="516600" cy="778200"/>
          </a:xfrm>
          <a:prstGeom prst="straightConnector1">
            <a:avLst/>
          </a:prstGeom>
          <a:noFill/>
          <a:ln cap="flat" cmpd="sng" w="19050">
            <a:solidFill>
              <a:schemeClr val="dk1"/>
            </a:solidFill>
            <a:prstDash val="dot"/>
            <a:round/>
            <a:headEnd len="med" w="med" type="none"/>
            <a:tailEnd len="med" w="med" type="none"/>
          </a:ln>
        </p:spPr>
      </p:cxnSp>
      <p:sp>
        <p:nvSpPr>
          <p:cNvPr id="903" name="Google Shape;903;p49"/>
          <p:cNvSpPr txBox="1"/>
          <p:nvPr/>
        </p:nvSpPr>
        <p:spPr>
          <a:xfrm>
            <a:off x="5619250" y="1713238"/>
            <a:ext cx="181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ssistant"/>
                <a:ea typeface="Assistant"/>
                <a:cs typeface="Assistant"/>
                <a:sym typeface="Assistant"/>
              </a:rPr>
              <a:t>Closest weather station to airport</a:t>
            </a:r>
            <a:endParaRPr sz="900">
              <a:latin typeface="Assistant"/>
              <a:ea typeface="Assistant"/>
              <a:cs typeface="Assistant"/>
              <a:sym typeface="Assistant"/>
            </a:endParaRPr>
          </a:p>
        </p:txBody>
      </p:sp>
      <p:pic>
        <p:nvPicPr>
          <p:cNvPr id="902" name="Google Shape;902;p49"/>
          <p:cNvPicPr preferRelativeResize="0"/>
          <p:nvPr/>
        </p:nvPicPr>
        <p:blipFill>
          <a:blip r:embed="rId8">
            <a:alphaModFix/>
          </a:blip>
          <a:stretch>
            <a:fillRect/>
          </a:stretch>
        </p:blipFill>
        <p:spPr>
          <a:xfrm>
            <a:off x="7063707" y="2747575"/>
            <a:ext cx="165107" cy="231150"/>
          </a:xfrm>
          <a:prstGeom prst="rect">
            <a:avLst/>
          </a:prstGeom>
          <a:noFill/>
          <a:ln>
            <a:noFill/>
          </a:ln>
        </p:spPr>
      </p:pic>
      <p:cxnSp>
        <p:nvCxnSpPr>
          <p:cNvPr id="904" name="Google Shape;904;p49"/>
          <p:cNvCxnSpPr>
            <a:stCxn id="897" idx="1"/>
            <a:endCxn id="900" idx="1"/>
          </p:cNvCxnSpPr>
          <p:nvPr/>
        </p:nvCxnSpPr>
        <p:spPr>
          <a:xfrm>
            <a:off x="7008300" y="1415963"/>
            <a:ext cx="571800" cy="669000"/>
          </a:xfrm>
          <a:prstGeom prst="straightConnector1">
            <a:avLst/>
          </a:prstGeom>
          <a:noFill/>
          <a:ln cap="flat" cmpd="sng" w="19050">
            <a:solidFill>
              <a:schemeClr val="dk1"/>
            </a:solidFill>
            <a:prstDash val="dot"/>
            <a:round/>
            <a:headEnd len="med" w="med" type="none"/>
            <a:tailEnd len="med" w="med" type="none"/>
          </a:ln>
        </p:spPr>
      </p:cxnSp>
      <p:sp>
        <p:nvSpPr>
          <p:cNvPr id="905" name="Google Shape;905;p49"/>
          <p:cNvSpPr txBox="1"/>
          <p:nvPr/>
        </p:nvSpPr>
        <p:spPr>
          <a:xfrm>
            <a:off x="5619250" y="2364350"/>
            <a:ext cx="15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ssistant"/>
                <a:ea typeface="Assistant"/>
                <a:cs typeface="Assistant"/>
                <a:sym typeface="Assistant"/>
              </a:rPr>
              <a:t>W</a:t>
            </a:r>
            <a:r>
              <a:rPr lang="en" sz="900">
                <a:latin typeface="Assistant"/>
                <a:ea typeface="Assistant"/>
                <a:cs typeface="Assistant"/>
                <a:sym typeface="Assistant"/>
              </a:rPr>
              <a:t>eather readings at weather station</a:t>
            </a:r>
            <a:endParaRPr sz="900">
              <a:latin typeface="Assistant"/>
              <a:ea typeface="Assistant"/>
              <a:cs typeface="Assistant"/>
              <a:sym typeface="Assistant"/>
            </a:endParaRPr>
          </a:p>
        </p:txBody>
      </p:sp>
      <p:sp>
        <p:nvSpPr>
          <p:cNvPr id="906" name="Google Shape;906;p49"/>
          <p:cNvSpPr txBox="1"/>
          <p:nvPr/>
        </p:nvSpPr>
        <p:spPr>
          <a:xfrm>
            <a:off x="2536488" y="3494125"/>
            <a:ext cx="98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ssistant"/>
                <a:ea typeface="Assistant"/>
                <a:cs typeface="Assistant"/>
                <a:sym typeface="Assistant"/>
              </a:rPr>
              <a:t>Weather window</a:t>
            </a:r>
            <a:endParaRPr sz="900">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12" name="Google Shape;912;p50"/>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Workf</a:t>
            </a:r>
            <a:r>
              <a:rPr lang="en"/>
              <a:t>low Overview</a:t>
            </a:r>
            <a:endParaRPr/>
          </a:p>
        </p:txBody>
      </p:sp>
      <p:sp>
        <p:nvSpPr>
          <p:cNvPr id="913" name="Google Shape;913;p50"/>
          <p:cNvSpPr txBox="1"/>
          <p:nvPr/>
        </p:nvSpPr>
        <p:spPr>
          <a:xfrm>
            <a:off x="0" y="4608450"/>
            <a:ext cx="79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Time Series Image source: </a:t>
            </a:r>
            <a:r>
              <a:rPr lang="en" sz="500" u="sng">
                <a:solidFill>
                  <a:schemeClr val="hlink"/>
                </a:solidFill>
                <a:hlinkClick r:id="rId3"/>
              </a:rPr>
              <a:t>https://miro.medium.com/max/1210/1*QJaeOqGfe_vKbpmT882APA.png</a:t>
            </a:r>
            <a:endParaRPr sz="500"/>
          </a:p>
          <a:p>
            <a:pPr indent="0" lvl="0" marL="0" rtl="0" algn="l">
              <a:spcBef>
                <a:spcPts val="0"/>
              </a:spcBef>
              <a:spcAft>
                <a:spcPts val="0"/>
              </a:spcAft>
              <a:buNone/>
            </a:pPr>
            <a:r>
              <a:rPr lang="en" sz="500"/>
              <a:t>Random Forest Image Source: https://knowledgebase.hyperlearning.ai/user/pages/01.knowledgebase/article-real-time-machine-learning-pipeline-with-apache-spark/random-forest-overview.jpg</a:t>
            </a:r>
            <a:endParaRPr sz="500"/>
          </a:p>
        </p:txBody>
      </p:sp>
      <p:pic>
        <p:nvPicPr>
          <p:cNvPr id="914" name="Google Shape;914;p50"/>
          <p:cNvPicPr preferRelativeResize="0"/>
          <p:nvPr/>
        </p:nvPicPr>
        <p:blipFill rotWithShape="1">
          <a:blip r:embed="rId4">
            <a:alphaModFix/>
          </a:blip>
          <a:srcRect b="0" l="-5881" r="-4873" t="-735"/>
          <a:stretch/>
        </p:blipFill>
        <p:spPr>
          <a:xfrm>
            <a:off x="505550" y="752425"/>
            <a:ext cx="7202376" cy="3703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20" name="Google Shape;920;p51"/>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Flow</a:t>
            </a:r>
            <a:endParaRPr/>
          </a:p>
        </p:txBody>
      </p:sp>
      <p:cxnSp>
        <p:nvCxnSpPr>
          <p:cNvPr id="921" name="Google Shape;921;p51"/>
          <p:cNvCxnSpPr>
            <a:stCxn id="922" idx="3"/>
            <a:endCxn id="923" idx="1"/>
          </p:cNvCxnSpPr>
          <p:nvPr/>
        </p:nvCxnSpPr>
        <p:spPr>
          <a:xfrm>
            <a:off x="1573000" y="1718150"/>
            <a:ext cx="583500" cy="0"/>
          </a:xfrm>
          <a:prstGeom prst="straightConnector1">
            <a:avLst/>
          </a:prstGeom>
          <a:noFill/>
          <a:ln cap="flat" cmpd="sng" w="9525">
            <a:solidFill>
              <a:schemeClr val="dk1"/>
            </a:solidFill>
            <a:prstDash val="solid"/>
            <a:round/>
            <a:headEnd len="med" w="med" type="none"/>
            <a:tailEnd len="med" w="med" type="triangle"/>
          </a:ln>
        </p:spPr>
      </p:cxnSp>
      <p:cxnSp>
        <p:nvCxnSpPr>
          <p:cNvPr id="924" name="Google Shape;924;p51"/>
          <p:cNvCxnSpPr>
            <a:stCxn id="923" idx="3"/>
            <a:endCxn id="925" idx="1"/>
          </p:cNvCxnSpPr>
          <p:nvPr/>
        </p:nvCxnSpPr>
        <p:spPr>
          <a:xfrm>
            <a:off x="3536925" y="1718150"/>
            <a:ext cx="583500" cy="0"/>
          </a:xfrm>
          <a:prstGeom prst="straightConnector1">
            <a:avLst/>
          </a:prstGeom>
          <a:noFill/>
          <a:ln cap="flat" cmpd="sng" w="9525">
            <a:solidFill>
              <a:schemeClr val="dk1"/>
            </a:solidFill>
            <a:prstDash val="solid"/>
            <a:round/>
            <a:headEnd len="med" w="med" type="none"/>
            <a:tailEnd len="med" w="med" type="triangle"/>
          </a:ln>
        </p:spPr>
      </p:cxnSp>
      <p:cxnSp>
        <p:nvCxnSpPr>
          <p:cNvPr id="926" name="Google Shape;926;p51"/>
          <p:cNvCxnSpPr>
            <a:stCxn id="925" idx="3"/>
            <a:endCxn id="927" idx="1"/>
          </p:cNvCxnSpPr>
          <p:nvPr/>
        </p:nvCxnSpPr>
        <p:spPr>
          <a:xfrm>
            <a:off x="5500850" y="1718150"/>
            <a:ext cx="583500" cy="0"/>
          </a:xfrm>
          <a:prstGeom prst="straightConnector1">
            <a:avLst/>
          </a:prstGeom>
          <a:noFill/>
          <a:ln cap="flat" cmpd="sng" w="9525">
            <a:solidFill>
              <a:schemeClr val="dk1"/>
            </a:solidFill>
            <a:prstDash val="solid"/>
            <a:round/>
            <a:headEnd len="med" w="med" type="none"/>
            <a:tailEnd len="med" w="med" type="triangle"/>
          </a:ln>
        </p:spPr>
      </p:cxnSp>
      <p:cxnSp>
        <p:nvCxnSpPr>
          <p:cNvPr id="928" name="Google Shape;928;p51"/>
          <p:cNvCxnSpPr>
            <a:stCxn id="923" idx="2"/>
            <a:endCxn id="929" idx="0"/>
          </p:cNvCxnSpPr>
          <p:nvPr/>
        </p:nvCxnSpPr>
        <p:spPr>
          <a:xfrm>
            <a:off x="2846775" y="2516150"/>
            <a:ext cx="0" cy="537600"/>
          </a:xfrm>
          <a:prstGeom prst="straightConnector1">
            <a:avLst/>
          </a:prstGeom>
          <a:noFill/>
          <a:ln cap="flat" cmpd="sng" w="9525">
            <a:solidFill>
              <a:schemeClr val="dk1"/>
            </a:solidFill>
            <a:prstDash val="dot"/>
            <a:round/>
            <a:headEnd len="med" w="med" type="none"/>
            <a:tailEnd len="med" w="med" type="triangle"/>
          </a:ln>
        </p:spPr>
      </p:cxnSp>
      <p:cxnSp>
        <p:nvCxnSpPr>
          <p:cNvPr id="930" name="Google Shape;930;p51"/>
          <p:cNvCxnSpPr>
            <a:stCxn id="929" idx="3"/>
            <a:endCxn id="931" idx="1"/>
          </p:cNvCxnSpPr>
          <p:nvPr/>
        </p:nvCxnSpPr>
        <p:spPr>
          <a:xfrm>
            <a:off x="3536925" y="3851750"/>
            <a:ext cx="583500" cy="0"/>
          </a:xfrm>
          <a:prstGeom prst="straightConnector1">
            <a:avLst/>
          </a:prstGeom>
          <a:noFill/>
          <a:ln cap="flat" cmpd="sng" w="9525">
            <a:solidFill>
              <a:schemeClr val="dk1"/>
            </a:solidFill>
            <a:prstDash val="dot"/>
            <a:round/>
            <a:headEnd len="med" w="med" type="none"/>
            <a:tailEnd len="med" w="med" type="triangle"/>
          </a:ln>
        </p:spPr>
      </p:cxnSp>
      <p:cxnSp>
        <p:nvCxnSpPr>
          <p:cNvPr id="932" name="Google Shape;932;p51"/>
          <p:cNvCxnSpPr>
            <a:stCxn id="931" idx="0"/>
            <a:endCxn id="925" idx="2"/>
          </p:cNvCxnSpPr>
          <p:nvPr/>
        </p:nvCxnSpPr>
        <p:spPr>
          <a:xfrm rot="10800000">
            <a:off x="4810700" y="2516150"/>
            <a:ext cx="0" cy="537600"/>
          </a:xfrm>
          <a:prstGeom prst="straightConnector1">
            <a:avLst/>
          </a:prstGeom>
          <a:noFill/>
          <a:ln cap="flat" cmpd="sng" w="9525">
            <a:solidFill>
              <a:schemeClr val="dk1"/>
            </a:solidFill>
            <a:prstDash val="dot"/>
            <a:round/>
            <a:headEnd len="med" w="med" type="none"/>
            <a:tailEnd len="med" w="med" type="triangle"/>
          </a:ln>
        </p:spPr>
      </p:cxnSp>
      <p:grpSp>
        <p:nvGrpSpPr>
          <p:cNvPr id="933" name="Google Shape;933;p51"/>
          <p:cNvGrpSpPr/>
          <p:nvPr/>
        </p:nvGrpSpPr>
        <p:grpSpPr>
          <a:xfrm>
            <a:off x="192700" y="920150"/>
            <a:ext cx="8086100" cy="3829700"/>
            <a:chOff x="345100" y="920150"/>
            <a:chExt cx="8086100" cy="3829700"/>
          </a:xfrm>
        </p:grpSpPr>
        <p:grpSp>
          <p:nvGrpSpPr>
            <p:cNvPr id="934" name="Google Shape;934;p51"/>
            <p:cNvGrpSpPr/>
            <p:nvPr/>
          </p:nvGrpSpPr>
          <p:grpSpPr>
            <a:xfrm>
              <a:off x="345100" y="920150"/>
              <a:ext cx="8086100" cy="3829700"/>
              <a:chOff x="345100" y="920150"/>
              <a:chExt cx="8086100" cy="3829700"/>
            </a:xfrm>
          </p:grpSpPr>
          <p:sp>
            <p:nvSpPr>
              <p:cNvPr id="922" name="Google Shape;922;p51"/>
              <p:cNvSpPr/>
              <p:nvPr/>
            </p:nvSpPr>
            <p:spPr>
              <a:xfrm>
                <a:off x="345100" y="920150"/>
                <a:ext cx="1380300" cy="1596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Joined Dataset</a:t>
                </a:r>
                <a:endParaRPr sz="1700">
                  <a:latin typeface="Assistant"/>
                  <a:ea typeface="Assistant"/>
                  <a:cs typeface="Assistant"/>
                  <a:sym typeface="Assistant"/>
                </a:endParaRPr>
              </a:p>
            </p:txBody>
          </p:sp>
          <p:sp>
            <p:nvSpPr>
              <p:cNvPr id="923" name="Google Shape;923;p51"/>
              <p:cNvSpPr/>
              <p:nvPr/>
            </p:nvSpPr>
            <p:spPr>
              <a:xfrm>
                <a:off x="2309025" y="920150"/>
                <a:ext cx="1380300" cy="159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Aggregate</a:t>
                </a:r>
                <a:r>
                  <a:rPr lang="en" sz="1700">
                    <a:latin typeface="Assistant"/>
                    <a:ea typeface="Assistant"/>
                    <a:cs typeface="Assistant"/>
                    <a:sym typeface="Assistant"/>
                  </a:rPr>
                  <a:t> Window</a:t>
                </a:r>
                <a:endParaRPr sz="1700">
                  <a:latin typeface="Assistant"/>
                  <a:ea typeface="Assistant"/>
                  <a:cs typeface="Assistant"/>
                  <a:sym typeface="Assistant"/>
                </a:endParaRPr>
              </a:p>
            </p:txBody>
          </p:sp>
          <p:sp>
            <p:nvSpPr>
              <p:cNvPr id="925" name="Google Shape;925;p51"/>
              <p:cNvSpPr/>
              <p:nvPr/>
            </p:nvSpPr>
            <p:spPr>
              <a:xfrm>
                <a:off x="4272950" y="920150"/>
                <a:ext cx="1380300" cy="159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Assemble Features</a:t>
                </a:r>
                <a:endParaRPr sz="1700">
                  <a:latin typeface="Assistant"/>
                  <a:ea typeface="Assistant"/>
                  <a:cs typeface="Assistant"/>
                  <a:sym typeface="Assistant"/>
                </a:endParaRPr>
              </a:p>
            </p:txBody>
          </p:sp>
          <p:sp>
            <p:nvSpPr>
              <p:cNvPr id="927" name="Google Shape;927;p51"/>
              <p:cNvSpPr/>
              <p:nvPr/>
            </p:nvSpPr>
            <p:spPr>
              <a:xfrm>
                <a:off x="6236875" y="920150"/>
                <a:ext cx="1380300" cy="159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Downsample / Weighting</a:t>
                </a:r>
                <a:endParaRPr sz="1700">
                  <a:latin typeface="Assistant"/>
                  <a:ea typeface="Assistant"/>
                  <a:cs typeface="Assistant"/>
                  <a:sym typeface="Assistant"/>
                </a:endParaRPr>
              </a:p>
            </p:txBody>
          </p:sp>
          <p:sp>
            <p:nvSpPr>
              <p:cNvPr id="929" name="Google Shape;929;p51"/>
              <p:cNvSpPr/>
              <p:nvPr/>
            </p:nvSpPr>
            <p:spPr>
              <a:xfrm>
                <a:off x="2309025" y="3053750"/>
                <a:ext cx="1380300" cy="1596000"/>
              </a:xfrm>
              <a:prstGeom prst="rect">
                <a:avLst/>
              </a:prstGeom>
              <a:solidFill>
                <a:schemeClr val="dk2"/>
              </a:solid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One Hot Encoding</a:t>
                </a:r>
                <a:endParaRPr sz="1700">
                  <a:latin typeface="Assistant"/>
                  <a:ea typeface="Assistant"/>
                  <a:cs typeface="Assistant"/>
                  <a:sym typeface="Assistant"/>
                </a:endParaRPr>
              </a:p>
            </p:txBody>
          </p:sp>
          <p:sp>
            <p:nvSpPr>
              <p:cNvPr id="931" name="Google Shape;931;p51"/>
              <p:cNvSpPr/>
              <p:nvPr/>
            </p:nvSpPr>
            <p:spPr>
              <a:xfrm>
                <a:off x="4272950" y="3053750"/>
                <a:ext cx="1380300" cy="1596000"/>
              </a:xfrm>
              <a:prstGeom prst="rect">
                <a:avLst/>
              </a:prstGeom>
              <a:solidFill>
                <a:schemeClr val="dk2"/>
              </a:solid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Scaling</a:t>
                </a:r>
                <a:endParaRPr sz="1700">
                  <a:latin typeface="Assistant"/>
                  <a:ea typeface="Assistant"/>
                  <a:cs typeface="Assistant"/>
                  <a:sym typeface="Assistant"/>
                </a:endParaRPr>
              </a:p>
            </p:txBody>
          </p:sp>
          <p:sp>
            <p:nvSpPr>
              <p:cNvPr id="935" name="Google Shape;935;p51"/>
              <p:cNvSpPr/>
              <p:nvPr/>
            </p:nvSpPr>
            <p:spPr>
              <a:xfrm>
                <a:off x="7050900" y="3153850"/>
                <a:ext cx="1380300" cy="1596000"/>
              </a:xfrm>
              <a:prstGeom prst="rect">
                <a:avLst/>
              </a:pr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Prepared Data</a:t>
                </a:r>
                <a:endParaRPr sz="1700">
                  <a:latin typeface="Assistant"/>
                  <a:ea typeface="Assistant"/>
                  <a:cs typeface="Assistant"/>
                  <a:sym typeface="Assistant"/>
                </a:endParaRPr>
              </a:p>
            </p:txBody>
          </p:sp>
        </p:grpSp>
        <p:cxnSp>
          <p:nvCxnSpPr>
            <p:cNvPr id="936" name="Google Shape;936;p51"/>
            <p:cNvCxnSpPr/>
            <p:nvPr/>
          </p:nvCxnSpPr>
          <p:spPr>
            <a:xfrm flipH="1">
              <a:off x="8129650" y="1709900"/>
              <a:ext cx="6900" cy="1427100"/>
            </a:xfrm>
            <a:prstGeom prst="straightConnector1">
              <a:avLst/>
            </a:prstGeom>
            <a:noFill/>
            <a:ln cap="flat" cmpd="sng" w="9525">
              <a:solidFill>
                <a:schemeClr val="dk1"/>
              </a:solidFill>
              <a:prstDash val="solid"/>
              <a:round/>
              <a:headEnd len="med" w="med" type="none"/>
              <a:tailEnd len="med" w="med" type="triangle"/>
            </a:ln>
          </p:spPr>
        </p:cxnSp>
      </p:grpSp>
      <p:cxnSp>
        <p:nvCxnSpPr>
          <p:cNvPr id="937" name="Google Shape;937;p51"/>
          <p:cNvCxnSpPr/>
          <p:nvPr/>
        </p:nvCxnSpPr>
        <p:spPr>
          <a:xfrm flipH="1" rot="10800000">
            <a:off x="7464775" y="1716950"/>
            <a:ext cx="505500" cy="1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43" name="Google Shape;943;p52"/>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Summary</a:t>
            </a:r>
            <a:endParaRPr/>
          </a:p>
        </p:txBody>
      </p:sp>
      <p:graphicFrame>
        <p:nvGraphicFramePr>
          <p:cNvPr id="944" name="Google Shape;944;p52"/>
          <p:cNvGraphicFramePr/>
          <p:nvPr/>
        </p:nvGraphicFramePr>
        <p:xfrm>
          <a:off x="112363" y="892825"/>
          <a:ext cx="3000000" cy="3000000"/>
        </p:xfrm>
        <a:graphic>
          <a:graphicData uri="http://schemas.openxmlformats.org/drawingml/2006/table">
            <a:tbl>
              <a:tblPr>
                <a:noFill/>
                <a:tableStyleId>{EDDE02F0-0870-4915-8E10-B3EB5AE8A3B3}</a:tableStyleId>
              </a:tblPr>
              <a:tblGrid>
                <a:gridCol w="1105475"/>
                <a:gridCol w="1197850"/>
                <a:gridCol w="1281600"/>
                <a:gridCol w="1230075"/>
                <a:gridCol w="1187700"/>
                <a:gridCol w="1229250"/>
                <a:gridCol w="974500"/>
              </a:tblGrid>
              <a:tr h="844800">
                <a:tc>
                  <a:txBody>
                    <a:bodyPr/>
                    <a:lstStyle/>
                    <a:p>
                      <a:pPr indent="0" lvl="0" marL="0" rtl="0" algn="l">
                        <a:spcBef>
                          <a:spcPts val="0"/>
                        </a:spcBef>
                        <a:spcAft>
                          <a:spcPts val="0"/>
                        </a:spcAft>
                        <a:buNone/>
                      </a:pPr>
                      <a:r>
                        <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b="1" lang="en">
                          <a:latin typeface="Assistant"/>
                          <a:ea typeface="Assistant"/>
                          <a:cs typeface="Assistant"/>
                          <a:sym typeface="Assistant"/>
                        </a:rPr>
                        <a:t>Logistic Regression</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b="1" lang="en">
                          <a:latin typeface="Assistant"/>
                          <a:ea typeface="Assistant"/>
                          <a:cs typeface="Assistant"/>
                          <a:sym typeface="Assistant"/>
                        </a:rPr>
                        <a:t>Logistic Regression with w</a:t>
                      </a:r>
                      <a:r>
                        <a:rPr b="1" lang="en">
                          <a:latin typeface="Assistant"/>
                          <a:ea typeface="Assistant"/>
                          <a:cs typeface="Assistant"/>
                          <a:sym typeface="Assistant"/>
                        </a:rPr>
                        <a:t>eights</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b="1" lang="en">
                          <a:latin typeface="Assistant"/>
                          <a:ea typeface="Assistant"/>
                          <a:cs typeface="Assistant"/>
                          <a:sym typeface="Assistant"/>
                        </a:rPr>
                        <a:t>Gradient Boosted Trees</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b="1" lang="en">
                          <a:latin typeface="Assistant"/>
                          <a:ea typeface="Assistant"/>
                          <a:cs typeface="Assistant"/>
                          <a:sym typeface="Assistant"/>
                        </a:rPr>
                        <a:t>XGBoost</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b="1" lang="en">
                          <a:latin typeface="Assistant"/>
                          <a:ea typeface="Assistant"/>
                          <a:cs typeface="Assistant"/>
                          <a:sym typeface="Assistant"/>
                        </a:rPr>
                        <a:t>Ensemble</a:t>
                      </a:r>
                      <a:endParaRPr b="1">
                        <a:latin typeface="Assistant"/>
                        <a:ea typeface="Assistant"/>
                        <a:cs typeface="Assistant"/>
                        <a:sym typeface="Assistant"/>
                      </a:endParaRPr>
                    </a:p>
                  </a:txBody>
                  <a:tcPr marT="91425" marB="91425" marR="91425" marL="91425">
                    <a:lnR cap="flat" cmpd="sng" w="2857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rPr b="1" lang="en">
                          <a:solidFill>
                            <a:srgbClr val="274E13"/>
                          </a:solidFill>
                          <a:latin typeface="Assistant"/>
                          <a:ea typeface="Assistant"/>
                          <a:cs typeface="Assistant"/>
                          <a:sym typeface="Assistant"/>
                        </a:rPr>
                        <a:t>Random Forest</a:t>
                      </a:r>
                      <a:endParaRPr b="1">
                        <a:solidFill>
                          <a:srgbClr val="274E13"/>
                        </a:solidFill>
                        <a:latin typeface="Assistant"/>
                        <a:ea typeface="Assistant"/>
                        <a:cs typeface="Assistant"/>
                        <a:sym typeface="Assistant"/>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93C47D"/>
                    </a:solidFill>
                  </a:tcPr>
                </a:tc>
              </a:tr>
              <a:tr h="1129975">
                <a:tc>
                  <a:txBody>
                    <a:bodyPr/>
                    <a:lstStyle/>
                    <a:p>
                      <a:pPr indent="0" lvl="0" marL="0" rtl="0" algn="l">
                        <a:spcBef>
                          <a:spcPts val="0"/>
                        </a:spcBef>
                        <a:spcAft>
                          <a:spcPts val="0"/>
                        </a:spcAft>
                        <a:buNone/>
                      </a:pPr>
                      <a:r>
                        <a:rPr b="1" lang="en">
                          <a:latin typeface="Assistant"/>
                          <a:ea typeface="Assistant"/>
                          <a:cs typeface="Assistant"/>
                          <a:sym typeface="Assistant"/>
                        </a:rPr>
                        <a:t>Description</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2-class classifier using numeric features</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Useful in high skew situations</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Able to learn iteratively at each step</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Speed improvement over GBT</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Should provide </a:t>
                      </a:r>
                      <a:r>
                        <a:rPr lang="en">
                          <a:latin typeface="Assistant"/>
                          <a:ea typeface="Assistant"/>
                          <a:cs typeface="Assistant"/>
                          <a:sym typeface="Assistant"/>
                        </a:rPr>
                        <a:t>benefits</a:t>
                      </a:r>
                      <a:r>
                        <a:rPr lang="en">
                          <a:latin typeface="Assistant"/>
                          <a:ea typeface="Assistant"/>
                          <a:cs typeface="Assistant"/>
                          <a:sym typeface="Assistant"/>
                        </a:rPr>
                        <a:t> over single model</a:t>
                      </a:r>
                      <a:endParaRPr>
                        <a:latin typeface="Assistant"/>
                        <a:ea typeface="Assistant"/>
                        <a:cs typeface="Assistant"/>
                        <a:sym typeface="Assistant"/>
                      </a:endParaRPr>
                    </a:p>
                  </a:txBody>
                  <a:tcPr marT="91425" marB="91425" marR="91425" marL="91425">
                    <a:lnR cap="flat" cmpd="sng" w="2857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t/>
                      </a:r>
                      <a:endParaRPr>
                        <a:latin typeface="Assistant"/>
                        <a:ea typeface="Assistant"/>
                        <a:cs typeface="Assistant"/>
                        <a:sym typeface="Assistant"/>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93C47D"/>
                    </a:solidFill>
                  </a:tcPr>
                </a:tc>
              </a:tr>
              <a:tr h="614450">
                <a:tc>
                  <a:txBody>
                    <a:bodyPr/>
                    <a:lstStyle/>
                    <a:p>
                      <a:pPr indent="0" lvl="0" marL="0" rtl="0" algn="l">
                        <a:spcBef>
                          <a:spcPts val="0"/>
                        </a:spcBef>
                        <a:spcAft>
                          <a:spcPts val="0"/>
                        </a:spcAft>
                        <a:buNone/>
                      </a:pPr>
                      <a:r>
                        <a:rPr b="1" lang="en">
                          <a:latin typeface="Assistant"/>
                          <a:ea typeface="Assistant"/>
                          <a:cs typeface="Assistant"/>
                          <a:sym typeface="Assistant"/>
                        </a:rPr>
                        <a:t>Best Score</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AUC: 0.8144</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AUC: 0.8145</a:t>
                      </a:r>
                      <a:endParaRPr baseline="300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AUC: 0.8166</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AUC: 0.8173</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AUC: </a:t>
                      </a:r>
                      <a:r>
                        <a:rPr lang="en">
                          <a:solidFill>
                            <a:schemeClr val="dk1"/>
                          </a:solidFill>
                          <a:latin typeface="Assistant"/>
                          <a:ea typeface="Assistant"/>
                          <a:cs typeface="Assistant"/>
                          <a:sym typeface="Assistant"/>
                        </a:rPr>
                        <a:t>0.8143</a:t>
                      </a:r>
                      <a:endParaRPr>
                        <a:solidFill>
                          <a:schemeClr val="dk1"/>
                        </a:solidFill>
                        <a:latin typeface="Assistant"/>
                        <a:ea typeface="Assistant"/>
                        <a:cs typeface="Assistant"/>
                        <a:sym typeface="Assistant"/>
                      </a:endParaRPr>
                    </a:p>
                  </a:txBody>
                  <a:tcPr marT="91425" marB="91425" marR="91425" marL="91425">
                    <a:lnR cap="flat" cmpd="sng" w="2857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t/>
                      </a:r>
                      <a:endParaRPr>
                        <a:latin typeface="Assistant"/>
                        <a:ea typeface="Assistant"/>
                        <a:cs typeface="Assistant"/>
                        <a:sym typeface="Assistant"/>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93C47D"/>
                    </a:solidFill>
                  </a:tcPr>
                </a:tc>
              </a:tr>
              <a:tr h="1249650">
                <a:tc>
                  <a:txBody>
                    <a:bodyPr/>
                    <a:lstStyle/>
                    <a:p>
                      <a:pPr indent="0" lvl="0" marL="0" rtl="0" algn="l">
                        <a:spcBef>
                          <a:spcPts val="0"/>
                        </a:spcBef>
                        <a:spcAft>
                          <a:spcPts val="0"/>
                        </a:spcAft>
                        <a:buNone/>
                      </a:pPr>
                      <a:r>
                        <a:rPr b="1" lang="en">
                          <a:latin typeface="Assistant"/>
                          <a:ea typeface="Assistant"/>
                          <a:cs typeface="Assistant"/>
                          <a:sym typeface="Assistant"/>
                        </a:rPr>
                        <a:t>Concerns</a:t>
                      </a:r>
                      <a:endParaRPr b="1">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Did not provide feature importances easily</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Weights sub-optimal for some folds</a:t>
                      </a:r>
                      <a:endParaRPr baseline="300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Tree Depth significantly increases run time</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No Feature Importance availability</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a:latin typeface="Assistant"/>
                          <a:ea typeface="Assistant"/>
                          <a:cs typeface="Assistant"/>
                          <a:sym typeface="Assistant"/>
                        </a:rPr>
                        <a:t>No improvement in scores over other models</a:t>
                      </a:r>
                      <a:endParaRPr>
                        <a:latin typeface="Assistant"/>
                        <a:ea typeface="Assistant"/>
                        <a:cs typeface="Assistant"/>
                        <a:sym typeface="Assistant"/>
                      </a:endParaRPr>
                    </a:p>
                  </a:txBody>
                  <a:tcPr marT="91425" marB="91425" marR="91425" marL="91425">
                    <a:lnR cap="flat" cmpd="sng" w="2857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t/>
                      </a:r>
                      <a:endParaRPr>
                        <a:latin typeface="Assistant"/>
                        <a:ea typeface="Assistant"/>
                        <a:cs typeface="Assistant"/>
                        <a:sym typeface="Assistant"/>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93C47D"/>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50" name="Google Shape;950;p53"/>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Pipeline</a:t>
            </a:r>
            <a:endParaRPr/>
          </a:p>
        </p:txBody>
      </p:sp>
      <p:sp>
        <p:nvSpPr>
          <p:cNvPr id="951" name="Google Shape;951;p53"/>
          <p:cNvSpPr/>
          <p:nvPr/>
        </p:nvSpPr>
        <p:spPr>
          <a:xfrm>
            <a:off x="40825" y="789750"/>
            <a:ext cx="1380300" cy="159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Prepared Data</a:t>
            </a:r>
            <a:endParaRPr sz="1700">
              <a:latin typeface="Assistant"/>
              <a:ea typeface="Assistant"/>
              <a:cs typeface="Assistant"/>
              <a:sym typeface="Assistant"/>
            </a:endParaRPr>
          </a:p>
        </p:txBody>
      </p:sp>
      <p:grpSp>
        <p:nvGrpSpPr>
          <p:cNvPr id="952" name="Google Shape;952;p53"/>
          <p:cNvGrpSpPr/>
          <p:nvPr/>
        </p:nvGrpSpPr>
        <p:grpSpPr>
          <a:xfrm>
            <a:off x="3891763" y="2540050"/>
            <a:ext cx="1360475" cy="1204800"/>
            <a:chOff x="2106525" y="2385750"/>
            <a:chExt cx="1360475" cy="1204800"/>
          </a:xfrm>
        </p:grpSpPr>
        <p:sp>
          <p:nvSpPr>
            <p:cNvPr id="953" name="Google Shape;953;p53"/>
            <p:cNvSpPr/>
            <p:nvPr/>
          </p:nvSpPr>
          <p:spPr>
            <a:xfrm>
              <a:off x="2282300"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54" name="Google Shape;954;p53"/>
            <p:cNvSpPr/>
            <p:nvPr/>
          </p:nvSpPr>
          <p:spPr>
            <a:xfrm>
              <a:off x="2198175"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55" name="Google Shape;955;p53"/>
            <p:cNvSpPr/>
            <p:nvPr/>
          </p:nvSpPr>
          <p:spPr>
            <a:xfrm>
              <a:off x="2106525"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Assistant"/>
                  <a:ea typeface="Assistant"/>
                  <a:cs typeface="Assistant"/>
                  <a:sym typeface="Assistant"/>
                </a:rPr>
                <a:t>x45</a:t>
              </a:r>
              <a:endParaRPr sz="1300">
                <a:latin typeface="Assistant"/>
                <a:ea typeface="Assistant"/>
                <a:cs typeface="Assistant"/>
                <a:sym typeface="Assistant"/>
              </a:endParaRPr>
            </a:p>
            <a:p>
              <a:pPr indent="0" lvl="0" marL="0" rtl="0" algn="ctr">
                <a:spcBef>
                  <a:spcPts val="0"/>
                </a:spcBef>
                <a:spcAft>
                  <a:spcPts val="0"/>
                </a:spcAft>
                <a:buNone/>
              </a:pPr>
              <a:r>
                <a:rPr lang="en" sz="1300">
                  <a:latin typeface="Assistant"/>
                  <a:ea typeface="Assistant"/>
                  <a:cs typeface="Assistant"/>
                  <a:sym typeface="Assistant"/>
                </a:rPr>
                <a:t>3 params</a:t>
              </a:r>
              <a:endParaRPr sz="1300">
                <a:latin typeface="Assistant"/>
                <a:ea typeface="Assistant"/>
                <a:cs typeface="Assistant"/>
                <a:sym typeface="Assistant"/>
              </a:endParaRPr>
            </a:p>
            <a:p>
              <a:pPr indent="0" lvl="0" marL="0" rtl="0" algn="ctr">
                <a:spcBef>
                  <a:spcPts val="0"/>
                </a:spcBef>
                <a:spcAft>
                  <a:spcPts val="0"/>
                </a:spcAft>
                <a:buNone/>
              </a:pPr>
              <a:r>
                <a:rPr lang="en" sz="1300">
                  <a:latin typeface="Assistant"/>
                  <a:ea typeface="Assistant"/>
                  <a:cs typeface="Assistant"/>
                  <a:sym typeface="Assistant"/>
                </a:rPr>
                <a:t>3 options</a:t>
              </a:r>
              <a:endParaRPr sz="1300">
                <a:latin typeface="Assistant"/>
                <a:ea typeface="Assistant"/>
                <a:cs typeface="Assistant"/>
                <a:sym typeface="Assistant"/>
              </a:endParaRPr>
            </a:p>
            <a:p>
              <a:pPr indent="0" lvl="0" marL="0" rtl="0" algn="ctr">
                <a:spcBef>
                  <a:spcPts val="0"/>
                </a:spcBef>
                <a:spcAft>
                  <a:spcPts val="0"/>
                </a:spcAft>
                <a:buNone/>
              </a:pPr>
              <a:r>
                <a:rPr lang="en" sz="1300">
                  <a:latin typeface="Assistant"/>
                  <a:ea typeface="Assistant"/>
                  <a:cs typeface="Assistant"/>
                  <a:sym typeface="Assistant"/>
                </a:rPr>
                <a:t>5 folds</a:t>
              </a:r>
              <a:endParaRPr sz="1300">
                <a:latin typeface="Assistant"/>
                <a:ea typeface="Assistant"/>
                <a:cs typeface="Assistant"/>
                <a:sym typeface="Assistant"/>
              </a:endParaRPr>
            </a:p>
          </p:txBody>
        </p:sp>
      </p:grpSp>
      <p:sp>
        <p:nvSpPr>
          <p:cNvPr id="956" name="Google Shape;956;p53"/>
          <p:cNvSpPr/>
          <p:nvPr/>
        </p:nvSpPr>
        <p:spPr>
          <a:xfrm>
            <a:off x="1864775" y="9853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sistant"/>
                <a:ea typeface="Assistant"/>
                <a:cs typeface="Assistant"/>
                <a:sym typeface="Assistant"/>
              </a:rPr>
              <a:t>Random Forest</a:t>
            </a:r>
            <a:endParaRPr>
              <a:latin typeface="Assistant"/>
              <a:ea typeface="Assistant"/>
              <a:cs typeface="Assistant"/>
              <a:sym typeface="Assistant"/>
            </a:endParaRPr>
          </a:p>
        </p:txBody>
      </p:sp>
      <p:grpSp>
        <p:nvGrpSpPr>
          <p:cNvPr id="957" name="Google Shape;957;p53"/>
          <p:cNvGrpSpPr/>
          <p:nvPr/>
        </p:nvGrpSpPr>
        <p:grpSpPr>
          <a:xfrm>
            <a:off x="5344738" y="981150"/>
            <a:ext cx="1360475" cy="1204800"/>
            <a:chOff x="2106525" y="2385750"/>
            <a:chExt cx="1360475" cy="1204800"/>
          </a:xfrm>
        </p:grpSpPr>
        <p:sp>
          <p:nvSpPr>
            <p:cNvPr id="958" name="Google Shape;958;p53"/>
            <p:cNvSpPr/>
            <p:nvPr/>
          </p:nvSpPr>
          <p:spPr>
            <a:xfrm>
              <a:off x="2282300"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59" name="Google Shape;959;p53"/>
            <p:cNvSpPr/>
            <p:nvPr/>
          </p:nvSpPr>
          <p:spPr>
            <a:xfrm>
              <a:off x="2198175"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60" name="Google Shape;960;p53"/>
            <p:cNvSpPr/>
            <p:nvPr/>
          </p:nvSpPr>
          <p:spPr>
            <a:xfrm>
              <a:off x="2106525" y="23857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Assistant"/>
                  <a:ea typeface="Assistant"/>
                  <a:cs typeface="Assistant"/>
                  <a:sym typeface="Assistant"/>
                </a:rPr>
                <a:t>x3</a:t>
              </a:r>
              <a:endParaRPr sz="1300">
                <a:latin typeface="Assistant"/>
                <a:ea typeface="Assistant"/>
                <a:cs typeface="Assistant"/>
                <a:sym typeface="Assistant"/>
              </a:endParaRPr>
            </a:p>
            <a:p>
              <a:pPr indent="0" lvl="0" marL="0" rtl="0" algn="ctr">
                <a:spcBef>
                  <a:spcPts val="0"/>
                </a:spcBef>
                <a:spcAft>
                  <a:spcPts val="0"/>
                </a:spcAft>
                <a:buNone/>
              </a:pPr>
              <a:r>
                <a:rPr lang="en" sz="1300">
                  <a:latin typeface="Assistant"/>
                  <a:ea typeface="Assistant"/>
                  <a:cs typeface="Assistant"/>
                  <a:sym typeface="Assistant"/>
                </a:rPr>
                <a:t>[5, 10, 30]</a:t>
              </a:r>
              <a:endParaRPr sz="1300">
                <a:latin typeface="Assistant"/>
                <a:ea typeface="Assistant"/>
                <a:cs typeface="Assistant"/>
                <a:sym typeface="Assistant"/>
              </a:endParaRPr>
            </a:p>
          </p:txBody>
        </p:sp>
      </p:grpSp>
      <p:sp>
        <p:nvSpPr>
          <p:cNvPr id="961" name="Google Shape;961;p53"/>
          <p:cNvSpPr/>
          <p:nvPr/>
        </p:nvSpPr>
        <p:spPr>
          <a:xfrm>
            <a:off x="1967750" y="3672550"/>
            <a:ext cx="1184700" cy="1204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ssistant"/>
                <a:ea typeface="Assistant"/>
                <a:cs typeface="Assistant"/>
                <a:sym typeface="Assistant"/>
              </a:rPr>
              <a:t>Optimal</a:t>
            </a:r>
            <a:r>
              <a:rPr lang="en">
                <a:latin typeface="Assistant"/>
                <a:ea typeface="Assistant"/>
                <a:cs typeface="Assistant"/>
                <a:sym typeface="Assistant"/>
              </a:rPr>
              <a:t> Model</a:t>
            </a:r>
            <a:endParaRPr>
              <a:latin typeface="Assistant"/>
              <a:ea typeface="Assistant"/>
              <a:cs typeface="Assistant"/>
              <a:sym typeface="Assistant"/>
            </a:endParaRPr>
          </a:p>
        </p:txBody>
      </p:sp>
      <p:sp>
        <p:nvSpPr>
          <p:cNvPr id="962" name="Google Shape;962;p53"/>
          <p:cNvSpPr/>
          <p:nvPr/>
        </p:nvSpPr>
        <p:spPr>
          <a:xfrm>
            <a:off x="40825" y="3476950"/>
            <a:ext cx="1380300" cy="159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Assistant"/>
                <a:ea typeface="Assistant"/>
                <a:cs typeface="Assistant"/>
                <a:sym typeface="Assistant"/>
              </a:rPr>
              <a:t>Test</a:t>
            </a:r>
            <a:r>
              <a:rPr lang="en" sz="1700">
                <a:latin typeface="Assistant"/>
                <a:ea typeface="Assistant"/>
                <a:cs typeface="Assistant"/>
                <a:sym typeface="Assistant"/>
              </a:rPr>
              <a:t> Data</a:t>
            </a:r>
            <a:endParaRPr sz="1700">
              <a:latin typeface="Assistant"/>
              <a:ea typeface="Assistant"/>
              <a:cs typeface="Assistant"/>
              <a:sym typeface="Assistant"/>
            </a:endParaRPr>
          </a:p>
        </p:txBody>
      </p:sp>
      <p:cxnSp>
        <p:nvCxnSpPr>
          <p:cNvPr id="963" name="Google Shape;963;p53"/>
          <p:cNvCxnSpPr>
            <a:stCxn id="951" idx="3"/>
            <a:endCxn id="956" idx="2"/>
          </p:cNvCxnSpPr>
          <p:nvPr/>
        </p:nvCxnSpPr>
        <p:spPr>
          <a:xfrm>
            <a:off x="1421125" y="1587750"/>
            <a:ext cx="443700" cy="0"/>
          </a:xfrm>
          <a:prstGeom prst="straightConnector1">
            <a:avLst/>
          </a:prstGeom>
          <a:noFill/>
          <a:ln cap="flat" cmpd="sng" w="9525">
            <a:solidFill>
              <a:schemeClr val="dk1"/>
            </a:solidFill>
            <a:prstDash val="solid"/>
            <a:round/>
            <a:headEnd len="med" w="med" type="none"/>
            <a:tailEnd len="med" w="med" type="triangle"/>
          </a:ln>
        </p:spPr>
      </p:cxnSp>
      <p:cxnSp>
        <p:nvCxnSpPr>
          <p:cNvPr id="964" name="Google Shape;964;p53"/>
          <p:cNvCxnSpPr>
            <a:stCxn id="956" idx="6"/>
            <a:endCxn id="965" idx="1"/>
          </p:cNvCxnSpPr>
          <p:nvPr/>
        </p:nvCxnSpPr>
        <p:spPr>
          <a:xfrm>
            <a:off x="3049475" y="1587750"/>
            <a:ext cx="453300" cy="0"/>
          </a:xfrm>
          <a:prstGeom prst="straightConnector1">
            <a:avLst/>
          </a:prstGeom>
          <a:noFill/>
          <a:ln cap="flat" cmpd="sng" w="9525">
            <a:solidFill>
              <a:schemeClr val="dk1"/>
            </a:solidFill>
            <a:prstDash val="solid"/>
            <a:round/>
            <a:headEnd len="med" w="med" type="none"/>
            <a:tailEnd len="med" w="med" type="triangle"/>
          </a:ln>
        </p:spPr>
      </p:cxnSp>
      <p:sp>
        <p:nvSpPr>
          <p:cNvPr id="966" name="Google Shape;966;p53"/>
          <p:cNvSpPr/>
          <p:nvPr/>
        </p:nvSpPr>
        <p:spPr>
          <a:xfrm>
            <a:off x="3493125" y="1114950"/>
            <a:ext cx="1278900" cy="93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Feature Importances</a:t>
            </a:r>
            <a:endParaRPr/>
          </a:p>
        </p:txBody>
      </p:sp>
      <p:cxnSp>
        <p:nvCxnSpPr>
          <p:cNvPr id="967" name="Google Shape;967;p53"/>
          <p:cNvCxnSpPr>
            <a:stCxn id="966" idx="0"/>
            <a:endCxn id="960" idx="2"/>
          </p:cNvCxnSpPr>
          <p:nvPr/>
        </p:nvCxnSpPr>
        <p:spPr>
          <a:xfrm>
            <a:off x="4772025" y="1583550"/>
            <a:ext cx="572700" cy="0"/>
          </a:xfrm>
          <a:prstGeom prst="straightConnector1">
            <a:avLst/>
          </a:prstGeom>
          <a:noFill/>
          <a:ln cap="flat" cmpd="sng" w="9525">
            <a:solidFill>
              <a:schemeClr val="dk1"/>
            </a:solidFill>
            <a:prstDash val="solid"/>
            <a:round/>
            <a:headEnd len="med" w="med" type="none"/>
            <a:tailEnd len="med" w="med" type="triangle"/>
          </a:ln>
        </p:spPr>
      </p:cxnSp>
      <p:cxnSp>
        <p:nvCxnSpPr>
          <p:cNvPr id="968" name="Google Shape;968;p53"/>
          <p:cNvCxnSpPr>
            <a:endCxn id="969" idx="2"/>
          </p:cNvCxnSpPr>
          <p:nvPr/>
        </p:nvCxnSpPr>
        <p:spPr>
          <a:xfrm>
            <a:off x="6705142" y="1583554"/>
            <a:ext cx="451200" cy="4200"/>
          </a:xfrm>
          <a:prstGeom prst="straightConnector1">
            <a:avLst/>
          </a:prstGeom>
          <a:noFill/>
          <a:ln cap="flat" cmpd="sng" w="9525">
            <a:solidFill>
              <a:schemeClr val="dk1"/>
            </a:solidFill>
            <a:prstDash val="solid"/>
            <a:round/>
            <a:headEnd len="med" w="med" type="none"/>
            <a:tailEnd len="med" w="med" type="triangle"/>
          </a:ln>
        </p:spPr>
      </p:cxnSp>
      <p:sp>
        <p:nvSpPr>
          <p:cNvPr id="970" name="Google Shape;970;p53"/>
          <p:cNvSpPr/>
          <p:nvPr/>
        </p:nvSpPr>
        <p:spPr>
          <a:xfrm>
            <a:off x="7156350" y="1119150"/>
            <a:ext cx="1278900" cy="93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Optimal Count</a:t>
            </a:r>
            <a:endParaRPr/>
          </a:p>
        </p:txBody>
      </p:sp>
      <p:cxnSp>
        <p:nvCxnSpPr>
          <p:cNvPr id="971" name="Google Shape;971;p53"/>
          <p:cNvCxnSpPr>
            <a:stCxn id="970" idx="1"/>
          </p:cNvCxnSpPr>
          <p:nvPr/>
        </p:nvCxnSpPr>
        <p:spPr>
          <a:xfrm>
            <a:off x="7795800" y="2056350"/>
            <a:ext cx="10500" cy="1092600"/>
          </a:xfrm>
          <a:prstGeom prst="straightConnector1">
            <a:avLst/>
          </a:prstGeom>
          <a:noFill/>
          <a:ln cap="flat" cmpd="sng" w="9525">
            <a:solidFill>
              <a:schemeClr val="dk1"/>
            </a:solidFill>
            <a:prstDash val="solid"/>
            <a:round/>
            <a:headEnd len="med" w="med" type="none"/>
            <a:tailEnd len="med" w="med" type="none"/>
          </a:ln>
        </p:spPr>
      </p:cxnSp>
      <p:cxnSp>
        <p:nvCxnSpPr>
          <p:cNvPr id="972" name="Google Shape;972;p53"/>
          <p:cNvCxnSpPr>
            <a:endCxn id="953" idx="6"/>
          </p:cNvCxnSpPr>
          <p:nvPr/>
        </p:nvCxnSpPr>
        <p:spPr>
          <a:xfrm flipH="1">
            <a:off x="5252238" y="3128650"/>
            <a:ext cx="2564400" cy="13800"/>
          </a:xfrm>
          <a:prstGeom prst="straightConnector1">
            <a:avLst/>
          </a:prstGeom>
          <a:noFill/>
          <a:ln cap="flat" cmpd="sng" w="9525">
            <a:solidFill>
              <a:schemeClr val="dk1"/>
            </a:solidFill>
            <a:prstDash val="solid"/>
            <a:round/>
            <a:headEnd len="med" w="med" type="none"/>
            <a:tailEnd len="med" w="med" type="triangle"/>
          </a:ln>
        </p:spPr>
      </p:cxnSp>
      <p:sp>
        <p:nvSpPr>
          <p:cNvPr id="973" name="Google Shape;973;p53"/>
          <p:cNvSpPr/>
          <p:nvPr/>
        </p:nvSpPr>
        <p:spPr>
          <a:xfrm>
            <a:off x="5877450" y="3806350"/>
            <a:ext cx="1278900" cy="937200"/>
          </a:xfrm>
          <a:prstGeom prst="snip1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Final Results</a:t>
            </a:r>
            <a:endParaRPr/>
          </a:p>
        </p:txBody>
      </p:sp>
      <p:cxnSp>
        <p:nvCxnSpPr>
          <p:cNvPr id="974" name="Google Shape;974;p53"/>
          <p:cNvCxnSpPr>
            <a:stCxn id="962" idx="3"/>
            <a:endCxn id="961" idx="2"/>
          </p:cNvCxnSpPr>
          <p:nvPr/>
        </p:nvCxnSpPr>
        <p:spPr>
          <a:xfrm>
            <a:off x="1421125" y="4274950"/>
            <a:ext cx="546600" cy="0"/>
          </a:xfrm>
          <a:prstGeom prst="straightConnector1">
            <a:avLst/>
          </a:prstGeom>
          <a:noFill/>
          <a:ln cap="flat" cmpd="sng" w="9525">
            <a:solidFill>
              <a:schemeClr val="dk1"/>
            </a:solidFill>
            <a:prstDash val="solid"/>
            <a:round/>
            <a:headEnd len="med" w="med" type="none"/>
            <a:tailEnd len="med" w="med" type="triangle"/>
          </a:ln>
        </p:spPr>
      </p:cxnSp>
      <p:cxnSp>
        <p:nvCxnSpPr>
          <p:cNvPr id="975" name="Google Shape;975;p53"/>
          <p:cNvCxnSpPr>
            <a:stCxn id="961" idx="6"/>
            <a:endCxn id="973" idx="2"/>
          </p:cNvCxnSpPr>
          <p:nvPr/>
        </p:nvCxnSpPr>
        <p:spPr>
          <a:xfrm>
            <a:off x="3152450" y="4274950"/>
            <a:ext cx="2724900" cy="0"/>
          </a:xfrm>
          <a:prstGeom prst="straightConnector1">
            <a:avLst/>
          </a:prstGeom>
          <a:noFill/>
          <a:ln cap="flat" cmpd="sng" w="9525">
            <a:solidFill>
              <a:schemeClr val="dk1"/>
            </a:solidFill>
            <a:prstDash val="solid"/>
            <a:round/>
            <a:headEnd len="med" w="med" type="none"/>
            <a:tailEnd len="med" w="med" type="triangle"/>
          </a:ln>
        </p:spPr>
      </p:cxnSp>
      <p:cxnSp>
        <p:nvCxnSpPr>
          <p:cNvPr id="976" name="Google Shape;976;p53"/>
          <p:cNvCxnSpPr>
            <a:stCxn id="955" idx="2"/>
          </p:cNvCxnSpPr>
          <p:nvPr/>
        </p:nvCxnSpPr>
        <p:spPr>
          <a:xfrm rot="10800000">
            <a:off x="2561563" y="3138850"/>
            <a:ext cx="1330200" cy="3600"/>
          </a:xfrm>
          <a:prstGeom prst="straightConnector1">
            <a:avLst/>
          </a:prstGeom>
          <a:noFill/>
          <a:ln cap="flat" cmpd="sng" w="9525">
            <a:solidFill>
              <a:schemeClr val="dk1"/>
            </a:solidFill>
            <a:prstDash val="solid"/>
            <a:round/>
            <a:headEnd len="med" w="med" type="none"/>
            <a:tailEnd len="med" w="med" type="none"/>
          </a:ln>
        </p:spPr>
      </p:cxnSp>
      <p:cxnSp>
        <p:nvCxnSpPr>
          <p:cNvPr id="977" name="Google Shape;977;p53"/>
          <p:cNvCxnSpPr>
            <a:endCxn id="961" idx="0"/>
          </p:cNvCxnSpPr>
          <p:nvPr/>
        </p:nvCxnSpPr>
        <p:spPr>
          <a:xfrm flipH="1">
            <a:off x="2560100" y="3118450"/>
            <a:ext cx="1500" cy="554100"/>
          </a:xfrm>
          <a:prstGeom prst="straightConnector1">
            <a:avLst/>
          </a:prstGeom>
          <a:noFill/>
          <a:ln cap="flat" cmpd="sng" w="9525">
            <a:solidFill>
              <a:schemeClr val="dk1"/>
            </a:solidFill>
            <a:prstDash val="solid"/>
            <a:round/>
            <a:headEnd len="med" w="med" type="none"/>
            <a:tailEnd len="med" w="med" type="triangle"/>
          </a:ln>
        </p:spPr>
      </p:cxnSp>
      <p:cxnSp>
        <p:nvCxnSpPr>
          <p:cNvPr id="978" name="Google Shape;978;p53"/>
          <p:cNvCxnSpPr>
            <a:stCxn id="966" idx="1"/>
            <a:endCxn id="955" idx="0"/>
          </p:cNvCxnSpPr>
          <p:nvPr/>
        </p:nvCxnSpPr>
        <p:spPr>
          <a:xfrm>
            <a:off x="4132575" y="2052150"/>
            <a:ext cx="351600" cy="487800"/>
          </a:xfrm>
          <a:prstGeom prst="straightConnector1">
            <a:avLst/>
          </a:prstGeom>
          <a:noFill/>
          <a:ln cap="flat" cmpd="sng" w="9525">
            <a:solidFill>
              <a:schemeClr val="dk1"/>
            </a:solidFill>
            <a:prstDash val="solid"/>
            <a:round/>
            <a:headEnd len="med" w="med" type="none"/>
            <a:tailEnd len="med" w="med" type="triangle"/>
          </a:ln>
        </p:spPr>
      </p:cxnSp>
      <p:cxnSp>
        <p:nvCxnSpPr>
          <p:cNvPr id="979" name="Google Shape;979;p53"/>
          <p:cNvCxnSpPr>
            <a:stCxn id="951" idx="2"/>
            <a:endCxn id="955" idx="1"/>
          </p:cNvCxnSpPr>
          <p:nvPr/>
        </p:nvCxnSpPr>
        <p:spPr>
          <a:xfrm>
            <a:off x="730975" y="2385750"/>
            <a:ext cx="3334200" cy="330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85" name="Google Shape;985;p54"/>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Model: Random Forest</a:t>
            </a:r>
            <a:endParaRPr/>
          </a:p>
        </p:txBody>
      </p:sp>
      <p:pic>
        <p:nvPicPr>
          <p:cNvPr id="986" name="Google Shape;986;p54"/>
          <p:cNvPicPr preferRelativeResize="0"/>
          <p:nvPr/>
        </p:nvPicPr>
        <p:blipFill>
          <a:blip r:embed="rId3">
            <a:alphaModFix/>
          </a:blip>
          <a:stretch>
            <a:fillRect/>
          </a:stretch>
        </p:blipFill>
        <p:spPr>
          <a:xfrm>
            <a:off x="4368650" y="556175"/>
            <a:ext cx="4013345" cy="4122800"/>
          </a:xfrm>
          <a:prstGeom prst="rect">
            <a:avLst/>
          </a:prstGeom>
          <a:noFill/>
          <a:ln>
            <a:noFill/>
          </a:ln>
        </p:spPr>
      </p:pic>
      <p:pic>
        <p:nvPicPr>
          <p:cNvPr id="987" name="Google Shape;987;p54"/>
          <p:cNvPicPr preferRelativeResize="0"/>
          <p:nvPr/>
        </p:nvPicPr>
        <p:blipFill rotWithShape="1">
          <a:blip r:embed="rId4">
            <a:alphaModFix/>
          </a:blip>
          <a:srcRect b="2081" l="23199" r="835" t="2444"/>
          <a:stretch/>
        </p:blipFill>
        <p:spPr>
          <a:xfrm>
            <a:off x="106575" y="1296000"/>
            <a:ext cx="3947550" cy="255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993" name="Google Shape;993;p55"/>
          <p:cNvSpPr txBox="1"/>
          <p:nvPr>
            <p:ph idx="4294967295" type="title"/>
          </p:nvPr>
        </p:nvSpPr>
        <p:spPr>
          <a:xfrm>
            <a:off x="0" y="54350"/>
            <a:ext cx="843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Model: Random Forest</a:t>
            </a:r>
            <a:endParaRPr/>
          </a:p>
        </p:txBody>
      </p:sp>
      <p:pic>
        <p:nvPicPr>
          <p:cNvPr id="994" name="Google Shape;994;p55"/>
          <p:cNvPicPr preferRelativeResize="0"/>
          <p:nvPr/>
        </p:nvPicPr>
        <p:blipFill rotWithShape="1">
          <a:blip r:embed="rId3">
            <a:alphaModFix/>
          </a:blip>
          <a:srcRect b="65377" l="0" r="0" t="0"/>
          <a:stretch/>
        </p:blipFill>
        <p:spPr>
          <a:xfrm>
            <a:off x="383300" y="505550"/>
            <a:ext cx="7664626" cy="2176525"/>
          </a:xfrm>
          <a:prstGeom prst="rect">
            <a:avLst/>
          </a:prstGeom>
          <a:noFill/>
          <a:ln>
            <a:noFill/>
          </a:ln>
        </p:spPr>
      </p:pic>
      <p:pic>
        <p:nvPicPr>
          <p:cNvPr id="995" name="Google Shape;995;p55"/>
          <p:cNvPicPr preferRelativeResize="0"/>
          <p:nvPr/>
        </p:nvPicPr>
        <p:blipFill>
          <a:blip r:embed="rId4">
            <a:alphaModFix/>
          </a:blip>
          <a:stretch>
            <a:fillRect/>
          </a:stretch>
        </p:blipFill>
        <p:spPr>
          <a:xfrm>
            <a:off x="0" y="2544175"/>
            <a:ext cx="8397826" cy="256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1001" name="Google Shape;1001;p56"/>
          <p:cNvSpPr txBox="1"/>
          <p:nvPr/>
        </p:nvSpPr>
        <p:spPr>
          <a:xfrm>
            <a:off x="264825" y="144920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Archivo ExtraBold"/>
              <a:ea typeface="Archivo ExtraBold"/>
              <a:cs typeface="Archivo ExtraBold"/>
              <a:sym typeface="Archivo ExtraBold"/>
            </a:endParaRPr>
          </a:p>
        </p:txBody>
      </p:sp>
      <p:pic>
        <p:nvPicPr>
          <p:cNvPr id="1002" name="Google Shape;1002;p56"/>
          <p:cNvPicPr preferRelativeResize="0"/>
          <p:nvPr/>
        </p:nvPicPr>
        <p:blipFill>
          <a:blip r:embed="rId3">
            <a:alphaModFix/>
          </a:blip>
          <a:stretch>
            <a:fillRect/>
          </a:stretch>
        </p:blipFill>
        <p:spPr>
          <a:xfrm>
            <a:off x="798275" y="1125850"/>
            <a:ext cx="6544323" cy="3457501"/>
          </a:xfrm>
          <a:prstGeom prst="rect">
            <a:avLst/>
          </a:prstGeom>
          <a:noFill/>
          <a:ln>
            <a:noFill/>
          </a:ln>
        </p:spPr>
      </p:pic>
      <p:sp>
        <p:nvSpPr>
          <p:cNvPr id="1003" name="Google Shape;1003;p56"/>
          <p:cNvSpPr txBox="1"/>
          <p:nvPr/>
        </p:nvSpPr>
        <p:spPr>
          <a:xfrm>
            <a:off x="2089300" y="2320850"/>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#TN</a:t>
            </a:r>
            <a:endParaRPr>
              <a:latin typeface="Assistant"/>
              <a:ea typeface="Assistant"/>
              <a:cs typeface="Assistant"/>
              <a:sym typeface="Assistant"/>
            </a:endParaRPr>
          </a:p>
        </p:txBody>
      </p:sp>
      <p:sp>
        <p:nvSpPr>
          <p:cNvPr id="1004" name="Google Shape;1004;p56"/>
          <p:cNvSpPr txBox="1"/>
          <p:nvPr/>
        </p:nvSpPr>
        <p:spPr>
          <a:xfrm>
            <a:off x="5002375" y="3804775"/>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CF1EF"/>
                </a:solidFill>
                <a:latin typeface="Assistant"/>
                <a:ea typeface="Assistant"/>
                <a:cs typeface="Assistant"/>
                <a:sym typeface="Assistant"/>
              </a:rPr>
              <a:t>#TP</a:t>
            </a:r>
            <a:endParaRPr>
              <a:solidFill>
                <a:srgbClr val="ECF1EF"/>
              </a:solidFill>
              <a:latin typeface="Assistant"/>
              <a:ea typeface="Assistant"/>
              <a:cs typeface="Assistant"/>
              <a:sym typeface="Assistant"/>
            </a:endParaRPr>
          </a:p>
        </p:txBody>
      </p:sp>
      <p:sp>
        <p:nvSpPr>
          <p:cNvPr id="1005" name="Google Shape;1005;p56"/>
          <p:cNvSpPr txBox="1"/>
          <p:nvPr/>
        </p:nvSpPr>
        <p:spPr>
          <a:xfrm>
            <a:off x="2134145" y="3804775"/>
            <a:ext cx="6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CF1EF"/>
                </a:solidFill>
                <a:latin typeface="Assistant"/>
                <a:ea typeface="Assistant"/>
                <a:cs typeface="Assistant"/>
                <a:sym typeface="Assistant"/>
              </a:rPr>
              <a:t>#FN</a:t>
            </a:r>
            <a:endParaRPr>
              <a:solidFill>
                <a:srgbClr val="ECF1EF"/>
              </a:solidFill>
              <a:latin typeface="Assistant"/>
              <a:ea typeface="Assistant"/>
              <a:cs typeface="Assistant"/>
              <a:sym typeface="Assistant"/>
            </a:endParaRPr>
          </a:p>
        </p:txBody>
      </p:sp>
      <p:sp>
        <p:nvSpPr>
          <p:cNvPr id="1006" name="Google Shape;1006;p56"/>
          <p:cNvSpPr txBox="1"/>
          <p:nvPr/>
        </p:nvSpPr>
        <p:spPr>
          <a:xfrm>
            <a:off x="4958250" y="2284050"/>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ssistant"/>
                <a:ea typeface="Assistant"/>
                <a:cs typeface="Assistant"/>
                <a:sym typeface="Assistant"/>
              </a:rPr>
              <a:t>#FP</a:t>
            </a:r>
            <a:endParaRPr>
              <a:solidFill>
                <a:schemeClr val="accent5"/>
              </a:solidFill>
              <a:latin typeface="Assistant"/>
              <a:ea typeface="Assistant"/>
              <a:cs typeface="Assistant"/>
              <a:sym typeface="Assistant"/>
            </a:endParaRPr>
          </a:p>
        </p:txBody>
      </p:sp>
      <p:pic>
        <p:nvPicPr>
          <p:cNvPr id="1007" name="Google Shape;1007;p56"/>
          <p:cNvPicPr preferRelativeResize="0"/>
          <p:nvPr/>
        </p:nvPicPr>
        <p:blipFill>
          <a:blip r:embed="rId4">
            <a:alphaModFix/>
          </a:blip>
          <a:stretch>
            <a:fillRect/>
          </a:stretch>
        </p:blipFill>
        <p:spPr>
          <a:xfrm>
            <a:off x="1462901" y="1411000"/>
            <a:ext cx="1962000" cy="1016455"/>
          </a:xfrm>
          <a:prstGeom prst="rect">
            <a:avLst/>
          </a:prstGeom>
          <a:noFill/>
          <a:ln>
            <a:noFill/>
          </a:ln>
        </p:spPr>
      </p:pic>
      <p:sp>
        <p:nvSpPr>
          <p:cNvPr id="1008" name="Google Shape;1008;p56"/>
          <p:cNvSpPr txBox="1"/>
          <p:nvPr/>
        </p:nvSpPr>
        <p:spPr>
          <a:xfrm>
            <a:off x="1976550" y="1883850"/>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2,673,916</a:t>
            </a:r>
            <a:endParaRPr>
              <a:latin typeface="Assistant"/>
              <a:ea typeface="Assistant"/>
              <a:cs typeface="Assistant"/>
              <a:sym typeface="Assistant"/>
            </a:endParaRPr>
          </a:p>
        </p:txBody>
      </p:sp>
      <p:pic>
        <p:nvPicPr>
          <p:cNvPr id="1009" name="Google Shape;1009;p56"/>
          <p:cNvPicPr preferRelativeResize="0"/>
          <p:nvPr/>
        </p:nvPicPr>
        <p:blipFill>
          <a:blip r:embed="rId5">
            <a:alphaModFix/>
          </a:blip>
          <a:stretch>
            <a:fillRect/>
          </a:stretch>
        </p:blipFill>
        <p:spPr>
          <a:xfrm>
            <a:off x="4277025" y="1411000"/>
            <a:ext cx="1790350" cy="909850"/>
          </a:xfrm>
          <a:prstGeom prst="rect">
            <a:avLst/>
          </a:prstGeom>
          <a:noFill/>
          <a:ln>
            <a:noFill/>
          </a:ln>
        </p:spPr>
      </p:pic>
      <p:sp>
        <p:nvSpPr>
          <p:cNvPr id="1010" name="Google Shape;1010;p56"/>
          <p:cNvSpPr txBox="1"/>
          <p:nvPr/>
        </p:nvSpPr>
        <p:spPr>
          <a:xfrm>
            <a:off x="4805250" y="1883850"/>
            <a:ext cx="12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ssistant"/>
                <a:ea typeface="Assistant"/>
                <a:cs typeface="Assistant"/>
                <a:sym typeface="Assistant"/>
              </a:rPr>
              <a:t>305,474</a:t>
            </a:r>
            <a:endParaRPr>
              <a:solidFill>
                <a:schemeClr val="accent5"/>
              </a:solidFill>
              <a:latin typeface="Assistant"/>
              <a:ea typeface="Assistant"/>
              <a:cs typeface="Assistant"/>
              <a:sym typeface="Assistant"/>
            </a:endParaRPr>
          </a:p>
        </p:txBody>
      </p:sp>
      <p:pic>
        <p:nvPicPr>
          <p:cNvPr id="1011" name="Google Shape;1011;p56"/>
          <p:cNvPicPr preferRelativeResize="0"/>
          <p:nvPr/>
        </p:nvPicPr>
        <p:blipFill>
          <a:blip r:embed="rId6">
            <a:alphaModFix/>
          </a:blip>
          <a:stretch>
            <a:fillRect/>
          </a:stretch>
        </p:blipFill>
        <p:spPr>
          <a:xfrm>
            <a:off x="4488175" y="3012800"/>
            <a:ext cx="1535075" cy="791975"/>
          </a:xfrm>
          <a:prstGeom prst="rect">
            <a:avLst/>
          </a:prstGeom>
          <a:noFill/>
          <a:ln>
            <a:noFill/>
          </a:ln>
        </p:spPr>
      </p:pic>
      <p:sp>
        <p:nvSpPr>
          <p:cNvPr id="1012" name="Google Shape;1012;p56"/>
          <p:cNvSpPr txBox="1"/>
          <p:nvPr/>
        </p:nvSpPr>
        <p:spPr>
          <a:xfrm>
            <a:off x="4874250" y="3374100"/>
            <a:ext cx="7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ssistant"/>
                <a:ea typeface="Assistant"/>
                <a:cs typeface="Assistant"/>
                <a:sym typeface="Assistant"/>
              </a:rPr>
              <a:t>485,471</a:t>
            </a:r>
            <a:endParaRPr>
              <a:solidFill>
                <a:schemeClr val="accent5"/>
              </a:solidFill>
              <a:latin typeface="Assistant"/>
              <a:ea typeface="Assistant"/>
              <a:cs typeface="Assistant"/>
              <a:sym typeface="Assistant"/>
            </a:endParaRPr>
          </a:p>
        </p:txBody>
      </p:sp>
      <p:pic>
        <p:nvPicPr>
          <p:cNvPr id="1013" name="Google Shape;1013;p56"/>
          <p:cNvPicPr preferRelativeResize="0"/>
          <p:nvPr/>
        </p:nvPicPr>
        <p:blipFill>
          <a:blip r:embed="rId7">
            <a:alphaModFix/>
          </a:blip>
          <a:stretch>
            <a:fillRect/>
          </a:stretch>
        </p:blipFill>
        <p:spPr>
          <a:xfrm>
            <a:off x="1847638" y="3044225"/>
            <a:ext cx="1322825" cy="729125"/>
          </a:xfrm>
          <a:prstGeom prst="rect">
            <a:avLst/>
          </a:prstGeom>
          <a:noFill/>
          <a:ln>
            <a:noFill/>
          </a:ln>
        </p:spPr>
      </p:pic>
      <p:sp>
        <p:nvSpPr>
          <p:cNvPr id="1014" name="Google Shape;1014;p56"/>
          <p:cNvSpPr txBox="1"/>
          <p:nvPr/>
        </p:nvSpPr>
        <p:spPr>
          <a:xfrm>
            <a:off x="2022850" y="3374100"/>
            <a:ext cx="8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Assistant"/>
                <a:ea typeface="Assistant"/>
                <a:cs typeface="Assistant"/>
                <a:sym typeface="Assistant"/>
              </a:rPr>
              <a:t>279,609</a:t>
            </a:r>
            <a:endParaRPr>
              <a:solidFill>
                <a:schemeClr val="accent5"/>
              </a:solidFill>
              <a:latin typeface="Assistant"/>
              <a:ea typeface="Assistant"/>
              <a:cs typeface="Assistant"/>
              <a:sym typeface="Assistant"/>
            </a:endParaRPr>
          </a:p>
        </p:txBody>
      </p:sp>
      <p:pic>
        <p:nvPicPr>
          <p:cNvPr id="1015" name="Google Shape;1015;p56"/>
          <p:cNvPicPr preferRelativeResize="0"/>
          <p:nvPr/>
        </p:nvPicPr>
        <p:blipFill>
          <a:blip r:embed="rId8">
            <a:alphaModFix/>
          </a:blip>
          <a:stretch>
            <a:fillRect/>
          </a:stretch>
        </p:blipFill>
        <p:spPr>
          <a:xfrm>
            <a:off x="779238" y="1107850"/>
            <a:ext cx="6582400" cy="3493501"/>
          </a:xfrm>
          <a:prstGeom prst="rect">
            <a:avLst/>
          </a:prstGeom>
          <a:noFill/>
          <a:ln>
            <a:noFill/>
          </a:ln>
        </p:spPr>
      </p:pic>
      <p:sp>
        <p:nvSpPr>
          <p:cNvPr id="1016" name="Google Shape;1016;p56"/>
          <p:cNvSpPr txBox="1"/>
          <p:nvPr>
            <p:ph type="title"/>
          </p:nvPr>
        </p:nvSpPr>
        <p:spPr>
          <a:xfrm>
            <a:off x="600350" y="382375"/>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Confusion Matrix</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57"/>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0" lang="en"/>
              <a:t>Classification Error - I</a:t>
            </a:r>
            <a:endParaRPr i="0"/>
          </a:p>
        </p:txBody>
      </p:sp>
      <p:sp>
        <p:nvSpPr>
          <p:cNvPr id="1022" name="Google Shape;102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3" name="Google Shape;1023;p57"/>
          <p:cNvPicPr preferRelativeResize="0"/>
          <p:nvPr/>
        </p:nvPicPr>
        <p:blipFill>
          <a:blip r:embed="rId3">
            <a:alphaModFix/>
          </a:blip>
          <a:stretch>
            <a:fillRect/>
          </a:stretch>
        </p:blipFill>
        <p:spPr>
          <a:xfrm>
            <a:off x="906400" y="2668500"/>
            <a:ext cx="6879442" cy="1932750"/>
          </a:xfrm>
          <a:prstGeom prst="rect">
            <a:avLst/>
          </a:prstGeom>
          <a:noFill/>
          <a:ln>
            <a:noFill/>
          </a:ln>
        </p:spPr>
      </p:pic>
      <p:pic>
        <p:nvPicPr>
          <p:cNvPr id="1024" name="Google Shape;1024;p57"/>
          <p:cNvPicPr preferRelativeResize="0"/>
          <p:nvPr/>
        </p:nvPicPr>
        <p:blipFill>
          <a:blip r:embed="rId4">
            <a:alphaModFix/>
          </a:blip>
          <a:stretch>
            <a:fillRect/>
          </a:stretch>
        </p:blipFill>
        <p:spPr>
          <a:xfrm>
            <a:off x="906400" y="1121587"/>
            <a:ext cx="6944348" cy="14351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0"/>
          <p:cNvSpPr txBox="1"/>
          <p:nvPr>
            <p:ph type="title"/>
          </p:nvPr>
        </p:nvSpPr>
        <p:spPr>
          <a:xfrm>
            <a:off x="0" y="0"/>
            <a:ext cx="5037900" cy="6576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t>Business Case</a:t>
            </a:r>
            <a:endParaRPr i="1"/>
          </a:p>
        </p:txBody>
      </p:sp>
      <p:grpSp>
        <p:nvGrpSpPr>
          <p:cNvPr id="707" name="Google Shape;707;p40"/>
          <p:cNvGrpSpPr/>
          <p:nvPr/>
        </p:nvGrpSpPr>
        <p:grpSpPr>
          <a:xfrm>
            <a:off x="1529290" y="1409821"/>
            <a:ext cx="839234" cy="3120282"/>
            <a:chOff x="1288440" y="1417596"/>
            <a:chExt cx="839234" cy="3120282"/>
          </a:xfrm>
        </p:grpSpPr>
        <p:sp>
          <p:nvSpPr>
            <p:cNvPr id="708" name="Google Shape;708;p40"/>
            <p:cNvSpPr/>
            <p:nvPr/>
          </p:nvSpPr>
          <p:spPr>
            <a:xfrm>
              <a:off x="1288440" y="2281598"/>
              <a:ext cx="839234" cy="139210"/>
            </a:xfrm>
            <a:custGeom>
              <a:rect b="b" l="l" r="r" t="t"/>
              <a:pathLst>
                <a:path extrusionOk="0" h="1786" w="10767">
                  <a:moveTo>
                    <a:pt x="0" y="0"/>
                  </a:moveTo>
                  <a:lnTo>
                    <a:pt x="0" y="1786"/>
                  </a:lnTo>
                  <a:lnTo>
                    <a:pt x="10767" y="1786"/>
                  </a:lnTo>
                  <a:lnTo>
                    <a:pt x="10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0"/>
            <p:cNvSpPr/>
            <p:nvPr/>
          </p:nvSpPr>
          <p:spPr>
            <a:xfrm>
              <a:off x="1288440" y="2808746"/>
              <a:ext cx="839234" cy="1729132"/>
            </a:xfrm>
            <a:custGeom>
              <a:rect b="b" l="l" r="r" t="t"/>
              <a:pathLst>
                <a:path extrusionOk="0" h="22184" w="10767">
                  <a:moveTo>
                    <a:pt x="0" y="0"/>
                  </a:moveTo>
                  <a:lnTo>
                    <a:pt x="0" y="22184"/>
                  </a:lnTo>
                  <a:lnTo>
                    <a:pt x="10767" y="22184"/>
                  </a:lnTo>
                  <a:lnTo>
                    <a:pt x="10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1288440" y="2420731"/>
              <a:ext cx="839234" cy="198292"/>
            </a:xfrm>
            <a:custGeom>
              <a:rect b="b" l="l" r="r" t="t"/>
              <a:pathLst>
                <a:path extrusionOk="0" h="2544" w="10767">
                  <a:moveTo>
                    <a:pt x="0" y="1"/>
                  </a:moveTo>
                  <a:lnTo>
                    <a:pt x="2327" y="2544"/>
                  </a:lnTo>
                  <a:lnTo>
                    <a:pt x="8495" y="2544"/>
                  </a:lnTo>
                  <a:lnTo>
                    <a:pt x="10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1288440" y="2083382"/>
              <a:ext cx="839234" cy="198292"/>
            </a:xfrm>
            <a:custGeom>
              <a:rect b="b" l="l" r="r" t="t"/>
              <a:pathLst>
                <a:path extrusionOk="0" h="2544" w="10767">
                  <a:moveTo>
                    <a:pt x="2327" y="0"/>
                  </a:moveTo>
                  <a:lnTo>
                    <a:pt x="0" y="2543"/>
                  </a:lnTo>
                  <a:lnTo>
                    <a:pt x="10767" y="2543"/>
                  </a:lnTo>
                  <a:lnTo>
                    <a:pt x="8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1288440" y="2618948"/>
              <a:ext cx="839234" cy="194083"/>
            </a:xfrm>
            <a:custGeom>
              <a:rect b="b" l="l" r="r" t="t"/>
              <a:pathLst>
                <a:path extrusionOk="0" h="2490" w="10767">
                  <a:moveTo>
                    <a:pt x="2327" y="1"/>
                  </a:moveTo>
                  <a:lnTo>
                    <a:pt x="0" y="2490"/>
                  </a:lnTo>
                  <a:lnTo>
                    <a:pt x="10767" y="2490"/>
                  </a:lnTo>
                  <a:lnTo>
                    <a:pt x="8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1874590" y="1417596"/>
              <a:ext cx="25410" cy="759184"/>
            </a:xfrm>
            <a:custGeom>
              <a:rect b="b" l="l" r="r" t="t"/>
              <a:pathLst>
                <a:path extrusionOk="0" h="9740" w="326">
                  <a:moveTo>
                    <a:pt x="1" y="0"/>
                  </a:moveTo>
                  <a:lnTo>
                    <a:pt x="1" y="9739"/>
                  </a:lnTo>
                  <a:lnTo>
                    <a:pt x="325" y="9739"/>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1802880" y="1767651"/>
              <a:ext cx="25410" cy="409133"/>
            </a:xfrm>
            <a:custGeom>
              <a:rect b="b" l="l" r="r" t="t"/>
              <a:pathLst>
                <a:path extrusionOk="0" h="5249" w="326">
                  <a:moveTo>
                    <a:pt x="1" y="0"/>
                  </a:moveTo>
                  <a:lnTo>
                    <a:pt x="1" y="5248"/>
                  </a:lnTo>
                  <a:lnTo>
                    <a:pt x="325" y="5248"/>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40"/>
          <p:cNvSpPr/>
          <p:nvPr/>
        </p:nvSpPr>
        <p:spPr>
          <a:xfrm>
            <a:off x="0" y="4849321"/>
            <a:ext cx="95466" cy="33"/>
          </a:xfrm>
          <a:custGeom>
            <a:rect b="b" l="l" r="r" t="t"/>
            <a:pathLst>
              <a:path extrusionOk="0" fill="none" h="1" w="2869">
                <a:moveTo>
                  <a:pt x="1" y="1"/>
                </a:moveTo>
                <a:lnTo>
                  <a:pt x="2868"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40"/>
          <p:cNvSpPr txBox="1"/>
          <p:nvPr>
            <p:ph idx="4294967295" type="title"/>
          </p:nvPr>
        </p:nvSpPr>
        <p:spPr>
          <a:xfrm>
            <a:off x="3429900" y="835875"/>
            <a:ext cx="30807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$40 Billion</a:t>
            </a:r>
            <a:endParaRPr sz="2500"/>
          </a:p>
          <a:p>
            <a:pPr indent="0" lvl="0" marL="0" rtl="0" algn="l">
              <a:spcBef>
                <a:spcPts val="0"/>
              </a:spcBef>
              <a:spcAft>
                <a:spcPts val="0"/>
              </a:spcAft>
              <a:buNone/>
            </a:pPr>
            <a:r>
              <a:rPr lang="en" sz="900">
                <a:latin typeface="Assistant"/>
                <a:ea typeface="Assistant"/>
                <a:cs typeface="Assistant"/>
                <a:sym typeface="Assistant"/>
              </a:rPr>
              <a:t>Impact of US domestic flights delay</a:t>
            </a:r>
            <a:endParaRPr sz="900">
              <a:latin typeface="Assistant"/>
              <a:ea typeface="Assistant"/>
              <a:cs typeface="Assistant"/>
              <a:sym typeface="Assistant"/>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sp>
        <p:nvSpPr>
          <p:cNvPr id="718" name="Google Shape;718;p40"/>
          <p:cNvSpPr txBox="1"/>
          <p:nvPr>
            <p:ph idx="4294967295" type="title"/>
          </p:nvPr>
        </p:nvSpPr>
        <p:spPr>
          <a:xfrm>
            <a:off x="3511900" y="2039750"/>
            <a:ext cx="30807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Plan Travel</a:t>
            </a:r>
            <a:endParaRPr sz="2500"/>
          </a:p>
          <a:p>
            <a:pPr indent="0" lvl="0" marL="0" rtl="0" algn="l">
              <a:spcBef>
                <a:spcPts val="0"/>
              </a:spcBef>
              <a:spcAft>
                <a:spcPts val="0"/>
              </a:spcAft>
              <a:buNone/>
            </a:pPr>
            <a:r>
              <a:t/>
            </a:r>
            <a:endParaRPr/>
          </a:p>
        </p:txBody>
      </p:sp>
      <p:sp>
        <p:nvSpPr>
          <p:cNvPr id="719" name="Google Shape;719;p40"/>
          <p:cNvSpPr txBox="1"/>
          <p:nvPr>
            <p:ph idx="4294967295" type="title"/>
          </p:nvPr>
        </p:nvSpPr>
        <p:spPr>
          <a:xfrm>
            <a:off x="3511900" y="3243613"/>
            <a:ext cx="4848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Customer Experience</a:t>
            </a:r>
            <a:endParaRPr/>
          </a:p>
        </p:txBody>
      </p:sp>
      <p:sp>
        <p:nvSpPr>
          <p:cNvPr id="720" name="Google Shape;720;p40"/>
          <p:cNvSpPr/>
          <p:nvPr/>
        </p:nvSpPr>
        <p:spPr>
          <a:xfrm>
            <a:off x="2963013" y="970470"/>
            <a:ext cx="466892" cy="433462"/>
          </a:xfrm>
          <a:custGeom>
            <a:rect b="b" l="l" r="r" t="t"/>
            <a:pathLst>
              <a:path extrusionOk="0" h="194160" w="209134">
                <a:moveTo>
                  <a:pt x="165541" y="16345"/>
                </a:moveTo>
                <a:cubicBezTo>
                  <a:pt x="167141" y="16345"/>
                  <a:pt x="168706" y="16819"/>
                  <a:pt x="170066" y="17745"/>
                </a:cubicBezTo>
                <a:cubicBezTo>
                  <a:pt x="171880" y="18970"/>
                  <a:pt x="173105" y="20833"/>
                  <a:pt x="173498" y="22965"/>
                </a:cubicBezTo>
                <a:lnTo>
                  <a:pt x="178154" y="47156"/>
                </a:lnTo>
                <a:lnTo>
                  <a:pt x="151562" y="47156"/>
                </a:lnTo>
                <a:cubicBezTo>
                  <a:pt x="145288" y="47156"/>
                  <a:pt x="139553" y="49508"/>
                  <a:pt x="135215" y="53405"/>
                </a:cubicBezTo>
                <a:cubicBezTo>
                  <a:pt x="130877" y="49508"/>
                  <a:pt x="125166" y="47156"/>
                  <a:pt x="118892" y="47156"/>
                </a:cubicBezTo>
                <a:lnTo>
                  <a:pt x="24558" y="47156"/>
                </a:lnTo>
                <a:cubicBezTo>
                  <a:pt x="24019" y="47156"/>
                  <a:pt x="23479" y="47180"/>
                  <a:pt x="22940" y="47205"/>
                </a:cubicBezTo>
                <a:cubicBezTo>
                  <a:pt x="23087" y="47156"/>
                  <a:pt x="23234" y="47106"/>
                  <a:pt x="23406" y="47057"/>
                </a:cubicBezTo>
                <a:lnTo>
                  <a:pt x="91834" y="32401"/>
                </a:lnTo>
                <a:cubicBezTo>
                  <a:pt x="92334" y="32308"/>
                  <a:pt x="92836" y="32262"/>
                  <a:pt x="93335" y="32262"/>
                </a:cubicBezTo>
                <a:cubicBezTo>
                  <a:pt x="94944" y="32262"/>
                  <a:pt x="96523" y="32741"/>
                  <a:pt x="97888" y="33676"/>
                </a:cubicBezTo>
                <a:cubicBezTo>
                  <a:pt x="99677" y="34901"/>
                  <a:pt x="100903" y="36739"/>
                  <a:pt x="101319" y="38896"/>
                </a:cubicBezTo>
                <a:lnTo>
                  <a:pt x="117373" y="35808"/>
                </a:lnTo>
                <a:cubicBezTo>
                  <a:pt x="116956" y="33676"/>
                  <a:pt x="117397" y="31494"/>
                  <a:pt x="118622" y="29681"/>
                </a:cubicBezTo>
                <a:cubicBezTo>
                  <a:pt x="119848" y="27867"/>
                  <a:pt x="121686" y="26666"/>
                  <a:pt x="123843" y="26250"/>
                </a:cubicBezTo>
                <a:lnTo>
                  <a:pt x="124039" y="26201"/>
                </a:lnTo>
                <a:lnTo>
                  <a:pt x="164111" y="16471"/>
                </a:lnTo>
                <a:cubicBezTo>
                  <a:pt x="164588" y="16386"/>
                  <a:pt x="165066" y="16345"/>
                  <a:pt x="165541" y="16345"/>
                </a:cubicBezTo>
                <a:close/>
                <a:moveTo>
                  <a:pt x="127053" y="83894"/>
                </a:moveTo>
                <a:lnTo>
                  <a:pt x="127053" y="100242"/>
                </a:lnTo>
                <a:lnTo>
                  <a:pt x="143401" y="100242"/>
                </a:lnTo>
                <a:lnTo>
                  <a:pt x="143401" y="83894"/>
                </a:lnTo>
                <a:close/>
                <a:moveTo>
                  <a:pt x="127053" y="112496"/>
                </a:moveTo>
                <a:lnTo>
                  <a:pt x="127053" y="128819"/>
                </a:lnTo>
                <a:lnTo>
                  <a:pt x="143401" y="128819"/>
                </a:lnTo>
                <a:lnTo>
                  <a:pt x="143401" y="112496"/>
                </a:lnTo>
                <a:close/>
                <a:moveTo>
                  <a:pt x="127053" y="141073"/>
                </a:moveTo>
                <a:lnTo>
                  <a:pt x="127053" y="157396"/>
                </a:lnTo>
                <a:lnTo>
                  <a:pt x="143401" y="157396"/>
                </a:lnTo>
                <a:lnTo>
                  <a:pt x="143401" y="141073"/>
                </a:lnTo>
                <a:close/>
                <a:moveTo>
                  <a:pt x="52253" y="80218"/>
                </a:moveTo>
                <a:lnTo>
                  <a:pt x="67791" y="112496"/>
                </a:lnTo>
                <a:lnTo>
                  <a:pt x="43577" y="112496"/>
                </a:lnTo>
                <a:lnTo>
                  <a:pt x="35415" y="103526"/>
                </a:lnTo>
                <a:lnTo>
                  <a:pt x="30611" y="103501"/>
                </a:lnTo>
                <a:lnTo>
                  <a:pt x="30611" y="103501"/>
                </a:lnTo>
                <a:lnTo>
                  <a:pt x="35930" y="120731"/>
                </a:lnTo>
                <a:lnTo>
                  <a:pt x="30979" y="137397"/>
                </a:lnTo>
                <a:lnTo>
                  <a:pt x="35758" y="137397"/>
                </a:lnTo>
                <a:lnTo>
                  <a:pt x="43822" y="128819"/>
                </a:lnTo>
                <a:lnTo>
                  <a:pt x="67767" y="128819"/>
                </a:lnTo>
                <a:lnTo>
                  <a:pt x="52253" y="161072"/>
                </a:lnTo>
                <a:lnTo>
                  <a:pt x="63478" y="161072"/>
                </a:lnTo>
                <a:lnTo>
                  <a:pt x="89187" y="128819"/>
                </a:lnTo>
                <a:lnTo>
                  <a:pt x="97055" y="128819"/>
                </a:lnTo>
                <a:cubicBezTo>
                  <a:pt x="101662" y="128819"/>
                  <a:pt x="111539" y="125265"/>
                  <a:pt x="111539" y="120657"/>
                </a:cubicBezTo>
                <a:cubicBezTo>
                  <a:pt x="111539" y="116050"/>
                  <a:pt x="101662" y="112496"/>
                  <a:pt x="97055" y="112496"/>
                </a:cubicBezTo>
                <a:lnTo>
                  <a:pt x="89310" y="112496"/>
                </a:lnTo>
                <a:lnTo>
                  <a:pt x="63478" y="80218"/>
                </a:lnTo>
                <a:close/>
                <a:moveTo>
                  <a:pt x="184649" y="63478"/>
                </a:moveTo>
                <a:cubicBezTo>
                  <a:pt x="189134" y="63478"/>
                  <a:pt x="192811" y="67155"/>
                  <a:pt x="192811" y="71640"/>
                </a:cubicBezTo>
                <a:lnTo>
                  <a:pt x="192811" y="169650"/>
                </a:lnTo>
                <a:cubicBezTo>
                  <a:pt x="192811" y="174160"/>
                  <a:pt x="189134" y="177836"/>
                  <a:pt x="184649" y="177836"/>
                </a:cubicBezTo>
                <a:lnTo>
                  <a:pt x="151562" y="177836"/>
                </a:lnTo>
                <a:cubicBezTo>
                  <a:pt x="147053" y="177836"/>
                  <a:pt x="143401" y="174160"/>
                  <a:pt x="143401" y="169650"/>
                </a:cubicBezTo>
                <a:lnTo>
                  <a:pt x="127053" y="169650"/>
                </a:lnTo>
                <a:cubicBezTo>
                  <a:pt x="127053" y="174160"/>
                  <a:pt x="123402" y="177836"/>
                  <a:pt x="118892" y="177836"/>
                </a:cubicBezTo>
                <a:lnTo>
                  <a:pt x="24558" y="177836"/>
                </a:lnTo>
                <a:cubicBezTo>
                  <a:pt x="20048" y="177836"/>
                  <a:pt x="16396" y="174160"/>
                  <a:pt x="16396" y="169650"/>
                </a:cubicBezTo>
                <a:lnTo>
                  <a:pt x="16396" y="71640"/>
                </a:lnTo>
                <a:cubicBezTo>
                  <a:pt x="16396" y="67155"/>
                  <a:pt x="20048" y="63478"/>
                  <a:pt x="24558" y="63478"/>
                </a:cubicBezTo>
                <a:lnTo>
                  <a:pt x="118892" y="63478"/>
                </a:lnTo>
                <a:cubicBezTo>
                  <a:pt x="123402" y="63478"/>
                  <a:pt x="127053" y="67155"/>
                  <a:pt x="127053" y="71640"/>
                </a:cubicBezTo>
                <a:lnTo>
                  <a:pt x="143401" y="71640"/>
                </a:lnTo>
                <a:cubicBezTo>
                  <a:pt x="143401" y="67155"/>
                  <a:pt x="147053" y="63478"/>
                  <a:pt x="151562" y="63478"/>
                </a:cubicBezTo>
                <a:close/>
                <a:moveTo>
                  <a:pt x="165510" y="0"/>
                </a:moveTo>
                <a:cubicBezTo>
                  <a:pt x="163964" y="0"/>
                  <a:pt x="162405" y="146"/>
                  <a:pt x="160851" y="442"/>
                </a:cubicBezTo>
                <a:lnTo>
                  <a:pt x="160655" y="491"/>
                </a:lnTo>
                <a:lnTo>
                  <a:pt x="120534" y="10245"/>
                </a:lnTo>
                <a:cubicBezTo>
                  <a:pt x="114652" y="11422"/>
                  <a:pt x="109505" y="14657"/>
                  <a:pt x="105902" y="19412"/>
                </a:cubicBezTo>
                <a:cubicBezTo>
                  <a:pt x="102064" y="17112"/>
                  <a:pt x="97757" y="15923"/>
                  <a:pt x="93358" y="15923"/>
                </a:cubicBezTo>
                <a:cubicBezTo>
                  <a:pt x="91802" y="15923"/>
                  <a:pt x="90235" y="16072"/>
                  <a:pt x="88673" y="16372"/>
                </a:cubicBezTo>
                <a:lnTo>
                  <a:pt x="19828" y="31127"/>
                </a:lnTo>
                <a:lnTo>
                  <a:pt x="19533" y="31176"/>
                </a:lnTo>
                <a:cubicBezTo>
                  <a:pt x="12499" y="32965"/>
                  <a:pt x="6985" y="37107"/>
                  <a:pt x="3627" y="43210"/>
                </a:cubicBezTo>
                <a:cubicBezTo>
                  <a:pt x="637" y="48626"/>
                  <a:pt x="0" y="54361"/>
                  <a:pt x="0" y="58233"/>
                </a:cubicBezTo>
                <a:lnTo>
                  <a:pt x="49" y="154479"/>
                </a:lnTo>
                <a:lnTo>
                  <a:pt x="49" y="169650"/>
                </a:lnTo>
                <a:cubicBezTo>
                  <a:pt x="49" y="183179"/>
                  <a:pt x="11053" y="194159"/>
                  <a:pt x="24558" y="194159"/>
                </a:cubicBezTo>
                <a:lnTo>
                  <a:pt x="118892" y="194159"/>
                </a:lnTo>
                <a:cubicBezTo>
                  <a:pt x="125166" y="194159"/>
                  <a:pt x="130877" y="191782"/>
                  <a:pt x="135215" y="187909"/>
                </a:cubicBezTo>
                <a:cubicBezTo>
                  <a:pt x="139553" y="191782"/>
                  <a:pt x="145288" y="194159"/>
                  <a:pt x="151562" y="194159"/>
                </a:cubicBezTo>
                <a:lnTo>
                  <a:pt x="184649" y="194159"/>
                </a:lnTo>
                <a:cubicBezTo>
                  <a:pt x="198153" y="194159"/>
                  <a:pt x="209133" y="183179"/>
                  <a:pt x="209133" y="169650"/>
                </a:cubicBezTo>
                <a:lnTo>
                  <a:pt x="209133" y="71640"/>
                </a:lnTo>
                <a:cubicBezTo>
                  <a:pt x="209133" y="61934"/>
                  <a:pt x="203472" y="53528"/>
                  <a:pt x="195261" y="49557"/>
                </a:cubicBezTo>
                <a:lnTo>
                  <a:pt x="189551" y="19877"/>
                </a:lnTo>
                <a:cubicBezTo>
                  <a:pt x="188301" y="13456"/>
                  <a:pt x="184649" y="7892"/>
                  <a:pt x="179233" y="4216"/>
                </a:cubicBezTo>
                <a:cubicBezTo>
                  <a:pt x="175122" y="1445"/>
                  <a:pt x="170377" y="0"/>
                  <a:pt x="165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2963013" y="2121124"/>
            <a:ext cx="466892" cy="466892"/>
          </a:xfrm>
          <a:custGeom>
            <a:rect b="b" l="l" r="r" t="t"/>
            <a:pathLst>
              <a:path extrusionOk="0" h="209134" w="209134">
                <a:moveTo>
                  <a:pt x="184625" y="32670"/>
                </a:moveTo>
                <a:cubicBezTo>
                  <a:pt x="189134" y="32670"/>
                  <a:pt x="192811" y="36347"/>
                  <a:pt x="192811" y="40856"/>
                </a:cubicBezTo>
                <a:lnTo>
                  <a:pt x="192811" y="60463"/>
                </a:lnTo>
                <a:lnTo>
                  <a:pt x="16347" y="60463"/>
                </a:lnTo>
                <a:lnTo>
                  <a:pt x="16347" y="40856"/>
                </a:lnTo>
                <a:cubicBezTo>
                  <a:pt x="16347" y="36347"/>
                  <a:pt x="19999" y="32670"/>
                  <a:pt x="24509" y="32670"/>
                </a:cubicBezTo>
                <a:lnTo>
                  <a:pt x="34312" y="32670"/>
                </a:lnTo>
                <a:lnTo>
                  <a:pt x="34312" y="49018"/>
                </a:lnTo>
                <a:lnTo>
                  <a:pt x="50660" y="49018"/>
                </a:lnTo>
                <a:lnTo>
                  <a:pt x="50660" y="32670"/>
                </a:lnTo>
                <a:lnTo>
                  <a:pt x="158498" y="32670"/>
                </a:lnTo>
                <a:lnTo>
                  <a:pt x="158498" y="49018"/>
                </a:lnTo>
                <a:lnTo>
                  <a:pt x="174821" y="49018"/>
                </a:lnTo>
                <a:lnTo>
                  <a:pt x="174821" y="32670"/>
                </a:lnTo>
                <a:close/>
                <a:moveTo>
                  <a:pt x="31053" y="93942"/>
                </a:moveTo>
                <a:lnTo>
                  <a:pt x="31053" y="110289"/>
                </a:lnTo>
                <a:lnTo>
                  <a:pt x="47375" y="110289"/>
                </a:lnTo>
                <a:lnTo>
                  <a:pt x="47375" y="93942"/>
                </a:lnTo>
                <a:close/>
                <a:moveTo>
                  <a:pt x="63723" y="93942"/>
                </a:moveTo>
                <a:lnTo>
                  <a:pt x="63723" y="110289"/>
                </a:lnTo>
                <a:lnTo>
                  <a:pt x="80070" y="110289"/>
                </a:lnTo>
                <a:lnTo>
                  <a:pt x="80070" y="93942"/>
                </a:lnTo>
                <a:close/>
                <a:moveTo>
                  <a:pt x="96393" y="93942"/>
                </a:moveTo>
                <a:lnTo>
                  <a:pt x="96393" y="110289"/>
                </a:lnTo>
                <a:lnTo>
                  <a:pt x="112740" y="110289"/>
                </a:lnTo>
                <a:lnTo>
                  <a:pt x="112740" y="93942"/>
                </a:lnTo>
                <a:close/>
                <a:moveTo>
                  <a:pt x="129088" y="93942"/>
                </a:moveTo>
                <a:lnTo>
                  <a:pt x="129088" y="110289"/>
                </a:lnTo>
                <a:lnTo>
                  <a:pt x="145411" y="110289"/>
                </a:lnTo>
                <a:lnTo>
                  <a:pt x="145411" y="93942"/>
                </a:lnTo>
                <a:close/>
                <a:moveTo>
                  <a:pt x="161758" y="93942"/>
                </a:moveTo>
                <a:lnTo>
                  <a:pt x="161758" y="110289"/>
                </a:lnTo>
                <a:lnTo>
                  <a:pt x="178105" y="110289"/>
                </a:lnTo>
                <a:lnTo>
                  <a:pt x="178105" y="93942"/>
                </a:lnTo>
                <a:close/>
                <a:moveTo>
                  <a:pt x="31053" y="126637"/>
                </a:moveTo>
                <a:lnTo>
                  <a:pt x="31053" y="142960"/>
                </a:lnTo>
                <a:lnTo>
                  <a:pt x="47375" y="142960"/>
                </a:lnTo>
                <a:lnTo>
                  <a:pt x="47375" y="126637"/>
                </a:lnTo>
                <a:close/>
                <a:moveTo>
                  <a:pt x="63723" y="126637"/>
                </a:moveTo>
                <a:lnTo>
                  <a:pt x="63723" y="142960"/>
                </a:lnTo>
                <a:lnTo>
                  <a:pt x="80070" y="142960"/>
                </a:lnTo>
                <a:lnTo>
                  <a:pt x="80070" y="126637"/>
                </a:lnTo>
                <a:close/>
                <a:moveTo>
                  <a:pt x="96393" y="126637"/>
                </a:moveTo>
                <a:lnTo>
                  <a:pt x="96393" y="142960"/>
                </a:lnTo>
                <a:lnTo>
                  <a:pt x="112740" y="142960"/>
                </a:lnTo>
                <a:lnTo>
                  <a:pt x="112740" y="126637"/>
                </a:lnTo>
                <a:close/>
                <a:moveTo>
                  <a:pt x="129088" y="126637"/>
                </a:moveTo>
                <a:lnTo>
                  <a:pt x="129088" y="142960"/>
                </a:lnTo>
                <a:lnTo>
                  <a:pt x="145411" y="142960"/>
                </a:lnTo>
                <a:lnTo>
                  <a:pt x="145411" y="126637"/>
                </a:lnTo>
                <a:close/>
                <a:moveTo>
                  <a:pt x="31053" y="159307"/>
                </a:moveTo>
                <a:lnTo>
                  <a:pt x="31053" y="175654"/>
                </a:lnTo>
                <a:lnTo>
                  <a:pt x="47375" y="175654"/>
                </a:lnTo>
                <a:lnTo>
                  <a:pt x="47375" y="159307"/>
                </a:lnTo>
                <a:close/>
                <a:moveTo>
                  <a:pt x="63723" y="159307"/>
                </a:moveTo>
                <a:lnTo>
                  <a:pt x="63723" y="175654"/>
                </a:lnTo>
                <a:lnTo>
                  <a:pt x="80070" y="175654"/>
                </a:lnTo>
                <a:lnTo>
                  <a:pt x="80070" y="159307"/>
                </a:lnTo>
                <a:close/>
                <a:moveTo>
                  <a:pt x="196928" y="126882"/>
                </a:moveTo>
                <a:lnTo>
                  <a:pt x="144234" y="185580"/>
                </a:lnTo>
                <a:lnTo>
                  <a:pt x="114652" y="157444"/>
                </a:lnTo>
                <a:lnTo>
                  <a:pt x="103403" y="169282"/>
                </a:lnTo>
                <a:lnTo>
                  <a:pt x="145141" y="209011"/>
                </a:lnTo>
                <a:lnTo>
                  <a:pt x="209084" y="137813"/>
                </a:lnTo>
                <a:lnTo>
                  <a:pt x="196928" y="126882"/>
                </a:lnTo>
                <a:close/>
                <a:moveTo>
                  <a:pt x="34312" y="0"/>
                </a:moveTo>
                <a:lnTo>
                  <a:pt x="34312" y="16347"/>
                </a:lnTo>
                <a:lnTo>
                  <a:pt x="24509" y="16347"/>
                </a:lnTo>
                <a:cubicBezTo>
                  <a:pt x="11004" y="16347"/>
                  <a:pt x="0" y="27327"/>
                  <a:pt x="0" y="40856"/>
                </a:cubicBezTo>
                <a:lnTo>
                  <a:pt x="0" y="184625"/>
                </a:lnTo>
                <a:cubicBezTo>
                  <a:pt x="0" y="198153"/>
                  <a:pt x="11004" y="209133"/>
                  <a:pt x="24509" y="209133"/>
                </a:cubicBezTo>
                <a:lnTo>
                  <a:pt x="121588" y="209133"/>
                </a:lnTo>
                <a:lnTo>
                  <a:pt x="104407" y="192811"/>
                </a:lnTo>
                <a:lnTo>
                  <a:pt x="24509" y="192811"/>
                </a:lnTo>
                <a:cubicBezTo>
                  <a:pt x="19999" y="192811"/>
                  <a:pt x="16347" y="189134"/>
                  <a:pt x="16347" y="184625"/>
                </a:cubicBezTo>
                <a:lnTo>
                  <a:pt x="16347" y="76786"/>
                </a:lnTo>
                <a:lnTo>
                  <a:pt x="192811" y="76786"/>
                </a:lnTo>
                <a:lnTo>
                  <a:pt x="192811" y="107422"/>
                </a:lnTo>
                <a:lnTo>
                  <a:pt x="209133" y="89383"/>
                </a:lnTo>
                <a:lnTo>
                  <a:pt x="209133" y="40856"/>
                </a:lnTo>
                <a:cubicBezTo>
                  <a:pt x="209133" y="27327"/>
                  <a:pt x="198153" y="16347"/>
                  <a:pt x="184625" y="16347"/>
                </a:cubicBezTo>
                <a:lnTo>
                  <a:pt x="174821" y="16347"/>
                </a:lnTo>
                <a:lnTo>
                  <a:pt x="174821" y="0"/>
                </a:lnTo>
                <a:lnTo>
                  <a:pt x="158498" y="0"/>
                </a:lnTo>
                <a:lnTo>
                  <a:pt x="158498" y="16347"/>
                </a:lnTo>
                <a:lnTo>
                  <a:pt x="50660" y="16347"/>
                </a:lnTo>
                <a:lnTo>
                  <a:pt x="50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40"/>
          <p:cNvGrpSpPr/>
          <p:nvPr/>
        </p:nvGrpSpPr>
        <p:grpSpPr>
          <a:xfrm>
            <a:off x="2954733" y="3299318"/>
            <a:ext cx="483447" cy="481086"/>
            <a:chOff x="-55225575" y="1903275"/>
            <a:chExt cx="318225" cy="316650"/>
          </a:xfrm>
        </p:grpSpPr>
        <p:sp>
          <p:nvSpPr>
            <p:cNvPr id="723" name="Google Shape;723;p40"/>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58"/>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0" lang="en"/>
              <a:t>Classification Error - II</a:t>
            </a:r>
            <a:endParaRPr i="0"/>
          </a:p>
        </p:txBody>
      </p:sp>
      <p:sp>
        <p:nvSpPr>
          <p:cNvPr id="1030" name="Google Shape;103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1" name="Google Shape;1031;p58"/>
          <p:cNvPicPr preferRelativeResize="0"/>
          <p:nvPr/>
        </p:nvPicPr>
        <p:blipFill>
          <a:blip r:embed="rId3">
            <a:alphaModFix/>
          </a:blip>
          <a:stretch>
            <a:fillRect/>
          </a:stretch>
        </p:blipFill>
        <p:spPr>
          <a:xfrm>
            <a:off x="895025" y="3074126"/>
            <a:ext cx="7662576" cy="1229625"/>
          </a:xfrm>
          <a:prstGeom prst="rect">
            <a:avLst/>
          </a:prstGeom>
          <a:noFill/>
          <a:ln>
            <a:noFill/>
          </a:ln>
        </p:spPr>
      </p:pic>
      <p:pic>
        <p:nvPicPr>
          <p:cNvPr id="1032" name="Google Shape;1032;p58"/>
          <p:cNvPicPr preferRelativeResize="0"/>
          <p:nvPr/>
        </p:nvPicPr>
        <p:blipFill>
          <a:blip r:embed="rId4">
            <a:alphaModFix/>
          </a:blip>
          <a:stretch>
            <a:fillRect/>
          </a:stretch>
        </p:blipFill>
        <p:spPr>
          <a:xfrm>
            <a:off x="895025" y="1239625"/>
            <a:ext cx="7637926" cy="1567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1038" name="Google Shape;1038;p59"/>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Other interesting insights</a:t>
            </a:r>
            <a:endParaRPr sz="2800"/>
          </a:p>
        </p:txBody>
      </p:sp>
      <p:sp>
        <p:nvSpPr>
          <p:cNvPr id="1039" name="Google Shape;1039;p59"/>
          <p:cNvSpPr txBox="1"/>
          <p:nvPr>
            <p:ph type="title"/>
          </p:nvPr>
        </p:nvSpPr>
        <p:spPr>
          <a:xfrm>
            <a:off x="1072400" y="1288418"/>
            <a:ext cx="2121300" cy="4116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Case #3</a:t>
            </a:r>
            <a:endParaRPr/>
          </a:p>
        </p:txBody>
      </p:sp>
      <p:sp>
        <p:nvSpPr>
          <p:cNvPr id="1040" name="Google Shape;1040;p59"/>
          <p:cNvSpPr txBox="1"/>
          <p:nvPr>
            <p:ph idx="1" type="subTitle"/>
          </p:nvPr>
        </p:nvSpPr>
        <p:spPr>
          <a:xfrm>
            <a:off x="2416450" y="1354275"/>
            <a:ext cx="4530000" cy="13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Predicted flight delay based on 25% of departing flights delayed at the given airport in the 2 hour window. </a:t>
            </a:r>
            <a:endParaRPr/>
          </a:p>
          <a:p>
            <a:pPr indent="0" lvl="0" marL="0" rtl="0" algn="l">
              <a:spcBef>
                <a:spcPts val="0"/>
              </a:spcBef>
              <a:spcAft>
                <a:spcPts val="0"/>
              </a:spcAft>
              <a:buNone/>
            </a:pPr>
            <a:r>
              <a:rPr lang="en"/>
              <a:t>But, flight actually departed on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#FP</a:t>
            </a:r>
            <a:endParaRPr/>
          </a:p>
          <a:p>
            <a:pPr indent="0" lvl="0" marL="0" rtl="0" algn="l">
              <a:spcBef>
                <a:spcPts val="0"/>
              </a:spcBef>
              <a:spcAft>
                <a:spcPts val="0"/>
              </a:spcAft>
              <a:buNone/>
            </a:pPr>
            <a:r>
              <a:t/>
            </a:r>
            <a:endParaRPr/>
          </a:p>
        </p:txBody>
      </p:sp>
      <p:sp>
        <p:nvSpPr>
          <p:cNvPr id="1041" name="Google Shape;1041;p59"/>
          <p:cNvSpPr txBox="1"/>
          <p:nvPr>
            <p:ph idx="4" type="title"/>
          </p:nvPr>
        </p:nvSpPr>
        <p:spPr>
          <a:xfrm>
            <a:off x="1127075" y="2826243"/>
            <a:ext cx="2121300" cy="4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Case #4</a:t>
            </a:r>
            <a:endParaRPr/>
          </a:p>
        </p:txBody>
      </p:sp>
      <p:sp>
        <p:nvSpPr>
          <p:cNvPr id="1042" name="Google Shape;1042;p59"/>
          <p:cNvSpPr txBox="1"/>
          <p:nvPr>
            <p:ph idx="5" type="subTitle"/>
          </p:nvPr>
        </p:nvSpPr>
        <p:spPr>
          <a:xfrm>
            <a:off x="2416450" y="2670675"/>
            <a:ext cx="5858400" cy="16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predicted on time departure based on 8 AM data for 10 AM departure time. However, the arriving flight arrived after model prediction time, resulting in a delay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#FN</a:t>
            </a:r>
            <a:endParaRPr/>
          </a:p>
        </p:txBody>
      </p:sp>
      <p:pic>
        <p:nvPicPr>
          <p:cNvPr id="1043" name="Google Shape;1043;p59"/>
          <p:cNvPicPr preferRelativeResize="0"/>
          <p:nvPr/>
        </p:nvPicPr>
        <p:blipFill>
          <a:blip r:embed="rId3">
            <a:alphaModFix/>
          </a:blip>
          <a:stretch>
            <a:fillRect/>
          </a:stretch>
        </p:blipFill>
        <p:spPr>
          <a:xfrm>
            <a:off x="7072650" y="1261343"/>
            <a:ext cx="1885067" cy="16008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1049" name="Google Shape;1049;p60"/>
          <p:cNvSpPr txBox="1"/>
          <p:nvPr>
            <p:ph idx="4294967295" type="title"/>
          </p:nvPr>
        </p:nvSpPr>
        <p:spPr>
          <a:xfrm>
            <a:off x="765950" y="0"/>
            <a:ext cx="772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Error Analysis</a:t>
            </a:r>
            <a:endParaRPr sz="2800"/>
          </a:p>
        </p:txBody>
      </p:sp>
      <p:pic>
        <p:nvPicPr>
          <p:cNvPr id="1050" name="Google Shape;1050;p60"/>
          <p:cNvPicPr preferRelativeResize="0"/>
          <p:nvPr/>
        </p:nvPicPr>
        <p:blipFill>
          <a:blip r:embed="rId3">
            <a:alphaModFix/>
          </a:blip>
          <a:stretch>
            <a:fillRect/>
          </a:stretch>
        </p:blipFill>
        <p:spPr>
          <a:xfrm>
            <a:off x="877863" y="2783950"/>
            <a:ext cx="2424350" cy="1746037"/>
          </a:xfrm>
          <a:prstGeom prst="rect">
            <a:avLst/>
          </a:prstGeom>
          <a:noFill/>
          <a:ln>
            <a:noFill/>
          </a:ln>
        </p:spPr>
      </p:pic>
      <p:sp>
        <p:nvSpPr>
          <p:cNvPr id="1051" name="Google Shape;1051;p60"/>
          <p:cNvSpPr txBox="1"/>
          <p:nvPr/>
        </p:nvSpPr>
        <p:spPr>
          <a:xfrm>
            <a:off x="3256888" y="2975900"/>
            <a:ext cx="2208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latin typeface="Assistant"/>
                <a:ea typeface="Assistant"/>
                <a:cs typeface="Assistant"/>
                <a:sym typeface="Assistant"/>
              </a:rPr>
              <a:t>After</a:t>
            </a:r>
            <a:r>
              <a:rPr b="1" i="1" lang="en">
                <a:latin typeface="Assistant"/>
                <a:ea typeface="Assistant"/>
                <a:cs typeface="Assistant"/>
                <a:sym typeface="Assistant"/>
              </a:rPr>
              <a:t> </a:t>
            </a:r>
            <a:endParaRPr b="1" i="1">
              <a:latin typeface="Assistant"/>
              <a:ea typeface="Assistant"/>
              <a:cs typeface="Assistant"/>
              <a:sym typeface="Assistant"/>
            </a:endParaRPr>
          </a:p>
          <a:p>
            <a:pPr indent="0" lvl="0" marL="0" rtl="0" algn="l">
              <a:spcBef>
                <a:spcPts val="0"/>
              </a:spcBef>
              <a:spcAft>
                <a:spcPts val="0"/>
              </a:spcAft>
              <a:buNone/>
            </a:pPr>
            <a:r>
              <a:t/>
            </a:r>
            <a:endParaRPr sz="1200">
              <a:latin typeface="Assistant"/>
              <a:ea typeface="Assistant"/>
              <a:cs typeface="Assistant"/>
              <a:sym typeface="Assistant"/>
            </a:endParaRPr>
          </a:p>
          <a:p>
            <a:pPr indent="0" lvl="0" marL="0" rtl="0" algn="ctr">
              <a:spcBef>
                <a:spcPts val="0"/>
              </a:spcBef>
              <a:spcAft>
                <a:spcPts val="0"/>
              </a:spcAft>
              <a:buNone/>
            </a:pPr>
            <a:r>
              <a:rPr lang="en" sz="1200">
                <a:latin typeface="Assistant"/>
                <a:ea typeface="Assistant"/>
                <a:cs typeface="Assistant"/>
                <a:sym typeface="Assistant"/>
              </a:rPr>
              <a:t>AUC: </a:t>
            </a:r>
            <a:r>
              <a:rPr b="1" i="1" lang="en">
                <a:latin typeface="Archivo"/>
                <a:ea typeface="Archivo"/>
                <a:cs typeface="Archivo"/>
                <a:sym typeface="Archivo"/>
              </a:rPr>
              <a:t>0.8767</a:t>
            </a:r>
            <a:r>
              <a:rPr lang="en" sz="1200">
                <a:latin typeface="Assistant"/>
                <a:ea typeface="Assistant"/>
                <a:cs typeface="Assistant"/>
                <a:sym typeface="Assistant"/>
              </a:rPr>
              <a:t>  </a:t>
            </a:r>
            <a:endParaRPr sz="1200">
              <a:latin typeface="Assistant"/>
              <a:ea typeface="Assistant"/>
              <a:cs typeface="Assistant"/>
              <a:sym typeface="Assistant"/>
            </a:endParaRPr>
          </a:p>
          <a:p>
            <a:pPr indent="0" lvl="0" marL="0" rtl="0" algn="ctr">
              <a:spcBef>
                <a:spcPts val="0"/>
              </a:spcBef>
              <a:spcAft>
                <a:spcPts val="0"/>
              </a:spcAft>
              <a:buNone/>
            </a:pPr>
            <a:r>
              <a:rPr lang="en" sz="1200">
                <a:latin typeface="Assistant"/>
                <a:ea typeface="Assistant"/>
                <a:cs typeface="Assistant"/>
                <a:sym typeface="Assistant"/>
              </a:rPr>
              <a:t>F1-Score</a:t>
            </a:r>
            <a:r>
              <a:rPr lang="en" sz="1200">
                <a:latin typeface="Assistant"/>
                <a:ea typeface="Assistant"/>
                <a:cs typeface="Assistant"/>
                <a:sym typeface="Assistant"/>
              </a:rPr>
              <a:t>: </a:t>
            </a:r>
            <a:r>
              <a:rPr b="1" i="1" lang="en">
                <a:latin typeface="Archivo"/>
                <a:ea typeface="Archivo"/>
                <a:cs typeface="Archivo"/>
                <a:sym typeface="Archivo"/>
              </a:rPr>
              <a:t>0.7140</a:t>
            </a:r>
            <a:endParaRPr b="1" i="1">
              <a:latin typeface="Archivo"/>
              <a:ea typeface="Archivo"/>
              <a:cs typeface="Archivo"/>
              <a:sym typeface="Archivo"/>
            </a:endParaRPr>
          </a:p>
        </p:txBody>
      </p:sp>
      <p:pic>
        <p:nvPicPr>
          <p:cNvPr id="1052" name="Google Shape;1052;p60"/>
          <p:cNvPicPr preferRelativeResize="0"/>
          <p:nvPr/>
        </p:nvPicPr>
        <p:blipFill>
          <a:blip r:embed="rId4">
            <a:alphaModFix/>
          </a:blip>
          <a:stretch>
            <a:fillRect/>
          </a:stretch>
        </p:blipFill>
        <p:spPr>
          <a:xfrm>
            <a:off x="877863" y="765887"/>
            <a:ext cx="2424350" cy="1746025"/>
          </a:xfrm>
          <a:prstGeom prst="rect">
            <a:avLst/>
          </a:prstGeom>
          <a:noFill/>
          <a:ln>
            <a:noFill/>
          </a:ln>
        </p:spPr>
      </p:pic>
      <p:sp>
        <p:nvSpPr>
          <p:cNvPr id="1053" name="Google Shape;1053;p60"/>
          <p:cNvSpPr txBox="1"/>
          <p:nvPr/>
        </p:nvSpPr>
        <p:spPr>
          <a:xfrm>
            <a:off x="3256888" y="979038"/>
            <a:ext cx="2208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latin typeface="Assistant"/>
                <a:ea typeface="Assistant"/>
                <a:cs typeface="Assistant"/>
                <a:sym typeface="Assistant"/>
              </a:rPr>
              <a:t>Before</a:t>
            </a:r>
            <a:r>
              <a:rPr b="1" i="1" lang="en">
                <a:latin typeface="Assistant"/>
                <a:ea typeface="Assistant"/>
                <a:cs typeface="Assistant"/>
                <a:sym typeface="Assistant"/>
              </a:rPr>
              <a:t> </a:t>
            </a:r>
            <a:endParaRPr b="1" i="1">
              <a:latin typeface="Assistant"/>
              <a:ea typeface="Assistant"/>
              <a:cs typeface="Assistant"/>
              <a:sym typeface="Assistant"/>
            </a:endParaRPr>
          </a:p>
          <a:p>
            <a:pPr indent="0" lvl="0" marL="0" rtl="0" algn="l">
              <a:spcBef>
                <a:spcPts val="0"/>
              </a:spcBef>
              <a:spcAft>
                <a:spcPts val="0"/>
              </a:spcAft>
              <a:buNone/>
            </a:pPr>
            <a:r>
              <a:t/>
            </a:r>
            <a:endParaRPr sz="1200">
              <a:latin typeface="Assistant"/>
              <a:ea typeface="Assistant"/>
              <a:cs typeface="Assistant"/>
              <a:sym typeface="Assistant"/>
            </a:endParaRPr>
          </a:p>
          <a:p>
            <a:pPr indent="0" lvl="0" marL="0" rtl="0" algn="ctr">
              <a:spcBef>
                <a:spcPts val="0"/>
              </a:spcBef>
              <a:spcAft>
                <a:spcPts val="0"/>
              </a:spcAft>
              <a:buNone/>
            </a:pPr>
            <a:r>
              <a:rPr lang="en" sz="1200">
                <a:latin typeface="Assistant"/>
                <a:ea typeface="Assistant"/>
                <a:cs typeface="Assistant"/>
                <a:sym typeface="Assistant"/>
              </a:rPr>
              <a:t>AUC: </a:t>
            </a:r>
            <a:r>
              <a:rPr b="1" i="1" lang="en">
                <a:latin typeface="Archivo"/>
                <a:ea typeface="Archivo"/>
                <a:cs typeface="Archivo"/>
                <a:sym typeface="Archivo"/>
              </a:rPr>
              <a:t>0.8143</a:t>
            </a:r>
            <a:r>
              <a:rPr lang="en" sz="800">
                <a:latin typeface="Assistant"/>
                <a:ea typeface="Assistant"/>
                <a:cs typeface="Assistant"/>
                <a:sym typeface="Assistant"/>
              </a:rPr>
              <a:t> </a:t>
            </a:r>
            <a:endParaRPr sz="800">
              <a:latin typeface="Assistant"/>
              <a:ea typeface="Assistant"/>
              <a:cs typeface="Assistant"/>
              <a:sym typeface="Assistant"/>
            </a:endParaRPr>
          </a:p>
          <a:p>
            <a:pPr indent="0" lvl="0" marL="0" rtl="0" algn="ctr">
              <a:spcBef>
                <a:spcPts val="0"/>
              </a:spcBef>
              <a:spcAft>
                <a:spcPts val="0"/>
              </a:spcAft>
              <a:buNone/>
            </a:pPr>
            <a:r>
              <a:rPr lang="en" sz="800">
                <a:latin typeface="Assistant"/>
                <a:ea typeface="Assistant"/>
                <a:cs typeface="Assistant"/>
                <a:sym typeface="Assistant"/>
              </a:rPr>
              <a:t> </a:t>
            </a:r>
            <a:r>
              <a:rPr lang="en" sz="1200">
                <a:latin typeface="Assistant"/>
                <a:ea typeface="Assistant"/>
                <a:cs typeface="Assistant"/>
                <a:sym typeface="Assistant"/>
              </a:rPr>
              <a:t>F1-Score: </a:t>
            </a:r>
            <a:r>
              <a:rPr b="1" i="1" lang="en">
                <a:latin typeface="Archivo"/>
                <a:ea typeface="Archivo"/>
                <a:cs typeface="Archivo"/>
                <a:sym typeface="Archivo"/>
              </a:rPr>
              <a:t>0.6459</a:t>
            </a:r>
            <a:endParaRPr b="1" i="1">
              <a:latin typeface="Archivo"/>
              <a:ea typeface="Archivo"/>
              <a:cs typeface="Archivo"/>
              <a:sym typeface="Archivo"/>
            </a:endParaRPr>
          </a:p>
        </p:txBody>
      </p:sp>
      <p:grpSp>
        <p:nvGrpSpPr>
          <p:cNvPr id="1054" name="Google Shape;1054;p60"/>
          <p:cNvGrpSpPr/>
          <p:nvPr/>
        </p:nvGrpSpPr>
        <p:grpSpPr>
          <a:xfrm>
            <a:off x="5361800" y="2783958"/>
            <a:ext cx="2208000" cy="1588307"/>
            <a:chOff x="5361800" y="2783958"/>
            <a:chExt cx="2208000" cy="1588307"/>
          </a:xfrm>
        </p:grpSpPr>
        <p:pic>
          <p:nvPicPr>
            <p:cNvPr id="1055" name="Google Shape;1055;p60"/>
            <p:cNvPicPr preferRelativeResize="0"/>
            <p:nvPr/>
          </p:nvPicPr>
          <p:blipFill>
            <a:blip r:embed="rId5">
              <a:alphaModFix/>
            </a:blip>
            <a:stretch>
              <a:fillRect/>
            </a:stretch>
          </p:blipFill>
          <p:spPr>
            <a:xfrm>
              <a:off x="5361800" y="2783958"/>
              <a:ext cx="2208000" cy="1588307"/>
            </a:xfrm>
            <a:prstGeom prst="rect">
              <a:avLst/>
            </a:prstGeom>
            <a:noFill/>
            <a:ln>
              <a:noFill/>
            </a:ln>
          </p:spPr>
        </p:pic>
        <p:grpSp>
          <p:nvGrpSpPr>
            <p:cNvPr id="1056" name="Google Shape;1056;p60"/>
            <p:cNvGrpSpPr/>
            <p:nvPr/>
          </p:nvGrpSpPr>
          <p:grpSpPr>
            <a:xfrm>
              <a:off x="5877664" y="3289163"/>
              <a:ext cx="1049498" cy="873025"/>
              <a:chOff x="6360627" y="1349250"/>
              <a:chExt cx="1049498" cy="873025"/>
            </a:xfrm>
          </p:grpSpPr>
          <p:sp>
            <p:nvSpPr>
              <p:cNvPr id="1057" name="Google Shape;1057;p60"/>
              <p:cNvSpPr txBox="1"/>
              <p:nvPr/>
            </p:nvSpPr>
            <p:spPr>
              <a:xfrm>
                <a:off x="7117600" y="1349250"/>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FP</a:t>
                </a:r>
                <a:endParaRPr sz="600">
                  <a:solidFill>
                    <a:schemeClr val="accent6"/>
                  </a:solidFill>
                  <a:latin typeface="Assistant"/>
                  <a:ea typeface="Assistant"/>
                  <a:cs typeface="Assistant"/>
                  <a:sym typeface="Assistant"/>
                </a:endParaRPr>
              </a:p>
            </p:txBody>
          </p:sp>
          <p:grpSp>
            <p:nvGrpSpPr>
              <p:cNvPr id="1058" name="Google Shape;1058;p60"/>
              <p:cNvGrpSpPr/>
              <p:nvPr/>
            </p:nvGrpSpPr>
            <p:grpSpPr>
              <a:xfrm>
                <a:off x="6360627" y="1349250"/>
                <a:ext cx="1049498" cy="873025"/>
                <a:chOff x="6360627" y="1349250"/>
                <a:chExt cx="1049498" cy="873025"/>
              </a:xfrm>
            </p:grpSpPr>
            <p:sp>
              <p:nvSpPr>
                <p:cNvPr id="1059" name="Google Shape;1059;p60"/>
                <p:cNvSpPr txBox="1"/>
                <p:nvPr/>
              </p:nvSpPr>
              <p:spPr>
                <a:xfrm>
                  <a:off x="6360627" y="1349250"/>
                  <a:ext cx="292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Assistant"/>
                      <a:ea typeface="Assistant"/>
                      <a:cs typeface="Assistant"/>
                      <a:sym typeface="Assistant"/>
                    </a:rPr>
                    <a:t>TN</a:t>
                  </a:r>
                  <a:endParaRPr sz="600">
                    <a:solidFill>
                      <a:schemeClr val="dk1"/>
                    </a:solidFill>
                    <a:latin typeface="Assistant"/>
                    <a:ea typeface="Assistant"/>
                    <a:cs typeface="Assistant"/>
                    <a:sym typeface="Assistant"/>
                  </a:endParaRPr>
                </a:p>
              </p:txBody>
            </p:sp>
            <p:sp>
              <p:nvSpPr>
                <p:cNvPr id="1060" name="Google Shape;1060;p60"/>
                <p:cNvSpPr txBox="1"/>
                <p:nvPr/>
              </p:nvSpPr>
              <p:spPr>
                <a:xfrm>
                  <a:off x="6370975" y="1945375"/>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FN</a:t>
                  </a:r>
                  <a:endParaRPr sz="600">
                    <a:solidFill>
                      <a:schemeClr val="accent6"/>
                    </a:solidFill>
                    <a:latin typeface="Assistant"/>
                    <a:ea typeface="Assistant"/>
                    <a:cs typeface="Assistant"/>
                    <a:sym typeface="Assistant"/>
                  </a:endParaRPr>
                </a:p>
              </p:txBody>
            </p:sp>
            <p:sp>
              <p:nvSpPr>
                <p:cNvPr id="1061" name="Google Shape;1061;p60"/>
                <p:cNvSpPr txBox="1"/>
                <p:nvPr/>
              </p:nvSpPr>
              <p:spPr>
                <a:xfrm>
                  <a:off x="7138325" y="1945375"/>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TP</a:t>
                  </a:r>
                  <a:endParaRPr sz="600">
                    <a:solidFill>
                      <a:schemeClr val="accent6"/>
                    </a:solidFill>
                    <a:latin typeface="Assistant"/>
                    <a:ea typeface="Assistant"/>
                    <a:cs typeface="Assistant"/>
                    <a:sym typeface="Assistant"/>
                  </a:endParaRPr>
                </a:p>
              </p:txBody>
            </p:sp>
          </p:grpSp>
        </p:grpSp>
      </p:grpSp>
      <p:grpSp>
        <p:nvGrpSpPr>
          <p:cNvPr id="1062" name="Google Shape;1062;p60"/>
          <p:cNvGrpSpPr/>
          <p:nvPr/>
        </p:nvGrpSpPr>
        <p:grpSpPr>
          <a:xfrm>
            <a:off x="5464888" y="708250"/>
            <a:ext cx="2099680" cy="1588300"/>
            <a:chOff x="5464888" y="708250"/>
            <a:chExt cx="2099680" cy="1588300"/>
          </a:xfrm>
        </p:grpSpPr>
        <p:pic>
          <p:nvPicPr>
            <p:cNvPr id="1063" name="Google Shape;1063;p60"/>
            <p:cNvPicPr preferRelativeResize="0"/>
            <p:nvPr/>
          </p:nvPicPr>
          <p:blipFill>
            <a:blip r:embed="rId6">
              <a:alphaModFix/>
            </a:blip>
            <a:stretch>
              <a:fillRect/>
            </a:stretch>
          </p:blipFill>
          <p:spPr>
            <a:xfrm>
              <a:off x="5464888" y="708250"/>
              <a:ext cx="2099680" cy="1588300"/>
            </a:xfrm>
            <a:prstGeom prst="rect">
              <a:avLst/>
            </a:prstGeom>
            <a:noFill/>
            <a:ln>
              <a:noFill/>
            </a:ln>
          </p:spPr>
        </p:pic>
        <p:grpSp>
          <p:nvGrpSpPr>
            <p:cNvPr id="1064" name="Google Shape;1064;p60"/>
            <p:cNvGrpSpPr/>
            <p:nvPr/>
          </p:nvGrpSpPr>
          <p:grpSpPr>
            <a:xfrm>
              <a:off x="5877664" y="1241813"/>
              <a:ext cx="1049498" cy="873025"/>
              <a:chOff x="6360627" y="1349250"/>
              <a:chExt cx="1049498" cy="873025"/>
            </a:xfrm>
          </p:grpSpPr>
          <p:sp>
            <p:nvSpPr>
              <p:cNvPr id="1065" name="Google Shape;1065;p60"/>
              <p:cNvSpPr txBox="1"/>
              <p:nvPr/>
            </p:nvSpPr>
            <p:spPr>
              <a:xfrm>
                <a:off x="7117600" y="1349250"/>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FP</a:t>
                </a:r>
                <a:endParaRPr sz="600">
                  <a:solidFill>
                    <a:schemeClr val="accent6"/>
                  </a:solidFill>
                  <a:latin typeface="Assistant"/>
                  <a:ea typeface="Assistant"/>
                  <a:cs typeface="Assistant"/>
                  <a:sym typeface="Assistant"/>
                </a:endParaRPr>
              </a:p>
            </p:txBody>
          </p:sp>
          <p:grpSp>
            <p:nvGrpSpPr>
              <p:cNvPr id="1066" name="Google Shape;1066;p60"/>
              <p:cNvGrpSpPr/>
              <p:nvPr/>
            </p:nvGrpSpPr>
            <p:grpSpPr>
              <a:xfrm>
                <a:off x="6360627" y="1349250"/>
                <a:ext cx="1049498" cy="873025"/>
                <a:chOff x="6360627" y="1349250"/>
                <a:chExt cx="1049498" cy="873025"/>
              </a:xfrm>
            </p:grpSpPr>
            <p:sp>
              <p:nvSpPr>
                <p:cNvPr id="1067" name="Google Shape;1067;p60"/>
                <p:cNvSpPr txBox="1"/>
                <p:nvPr/>
              </p:nvSpPr>
              <p:spPr>
                <a:xfrm>
                  <a:off x="6360627" y="1349250"/>
                  <a:ext cx="292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Assistant"/>
                      <a:ea typeface="Assistant"/>
                      <a:cs typeface="Assistant"/>
                      <a:sym typeface="Assistant"/>
                    </a:rPr>
                    <a:t>TN</a:t>
                  </a:r>
                  <a:endParaRPr sz="600">
                    <a:solidFill>
                      <a:schemeClr val="dk1"/>
                    </a:solidFill>
                    <a:latin typeface="Assistant"/>
                    <a:ea typeface="Assistant"/>
                    <a:cs typeface="Assistant"/>
                    <a:sym typeface="Assistant"/>
                  </a:endParaRPr>
                </a:p>
              </p:txBody>
            </p:sp>
            <p:sp>
              <p:nvSpPr>
                <p:cNvPr id="1068" name="Google Shape;1068;p60"/>
                <p:cNvSpPr txBox="1"/>
                <p:nvPr/>
              </p:nvSpPr>
              <p:spPr>
                <a:xfrm>
                  <a:off x="6370975" y="1945375"/>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FN</a:t>
                  </a:r>
                  <a:endParaRPr sz="600">
                    <a:solidFill>
                      <a:schemeClr val="accent6"/>
                    </a:solidFill>
                    <a:latin typeface="Assistant"/>
                    <a:ea typeface="Assistant"/>
                    <a:cs typeface="Assistant"/>
                    <a:sym typeface="Assistant"/>
                  </a:endParaRPr>
                </a:p>
              </p:txBody>
            </p:sp>
            <p:sp>
              <p:nvSpPr>
                <p:cNvPr id="1069" name="Google Shape;1069;p60"/>
                <p:cNvSpPr txBox="1"/>
                <p:nvPr/>
              </p:nvSpPr>
              <p:spPr>
                <a:xfrm>
                  <a:off x="7138325" y="1945375"/>
                  <a:ext cx="271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accent6"/>
                      </a:solidFill>
                      <a:latin typeface="Assistant"/>
                      <a:ea typeface="Assistant"/>
                      <a:cs typeface="Assistant"/>
                      <a:sym typeface="Assistant"/>
                    </a:rPr>
                    <a:t>TP</a:t>
                  </a:r>
                  <a:endParaRPr sz="600">
                    <a:solidFill>
                      <a:schemeClr val="accent6"/>
                    </a:solidFill>
                    <a:latin typeface="Assistant"/>
                    <a:ea typeface="Assistant"/>
                    <a:cs typeface="Assistant"/>
                    <a:sym typeface="Assistant"/>
                  </a:endParaRPr>
                </a:p>
              </p:txBody>
            </p:sp>
          </p:grpSp>
        </p:grpSp>
      </p:grpSp>
      <p:sp>
        <p:nvSpPr>
          <p:cNvPr id="1070" name="Google Shape;1070;p60"/>
          <p:cNvSpPr txBox="1"/>
          <p:nvPr/>
        </p:nvSpPr>
        <p:spPr>
          <a:xfrm>
            <a:off x="7707275" y="3310025"/>
            <a:ext cx="131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Assistant"/>
                <a:ea typeface="Assistant"/>
                <a:cs typeface="Assistant"/>
                <a:sym typeface="Assistant"/>
              </a:rPr>
              <a:t>Added new features</a:t>
            </a:r>
            <a:endParaRPr b="1" sz="700">
              <a:latin typeface="Assistant"/>
              <a:ea typeface="Assistant"/>
              <a:cs typeface="Assistant"/>
              <a:sym typeface="Assistant"/>
            </a:endParaRPr>
          </a:p>
          <a:p>
            <a:pPr indent="0" lvl="0" marL="0" rtl="0" algn="l">
              <a:spcBef>
                <a:spcPts val="0"/>
              </a:spcBef>
              <a:spcAft>
                <a:spcPts val="0"/>
              </a:spcAft>
              <a:buNone/>
            </a:pPr>
            <a:r>
              <a:t/>
            </a:r>
            <a:endParaRPr b="1" sz="700">
              <a:latin typeface="Assistant"/>
              <a:ea typeface="Assistant"/>
              <a:cs typeface="Assistant"/>
              <a:sym typeface="Assistant"/>
            </a:endParaRPr>
          </a:p>
          <a:p>
            <a:pPr indent="0" lvl="0" marL="0" rtl="0" algn="l">
              <a:spcBef>
                <a:spcPts val="0"/>
              </a:spcBef>
              <a:spcAft>
                <a:spcPts val="0"/>
              </a:spcAft>
              <a:buNone/>
            </a:pPr>
            <a:r>
              <a:rPr lang="en" sz="700">
                <a:latin typeface="Assistant"/>
                <a:ea typeface="Assistant"/>
                <a:cs typeface="Assistant"/>
                <a:sym typeface="Assistant"/>
              </a:rPr>
              <a:t>1 .number_flights_carrier</a:t>
            </a:r>
            <a:endParaRPr sz="700">
              <a:latin typeface="Assistant"/>
              <a:ea typeface="Assistant"/>
              <a:cs typeface="Assistant"/>
              <a:sym typeface="Assistant"/>
            </a:endParaRPr>
          </a:p>
          <a:p>
            <a:pPr indent="0" lvl="0" marL="0" rtl="0" algn="l">
              <a:spcBef>
                <a:spcPts val="0"/>
              </a:spcBef>
              <a:spcAft>
                <a:spcPts val="0"/>
              </a:spcAft>
              <a:buNone/>
            </a:pPr>
            <a:r>
              <a:rPr lang="en" sz="700">
                <a:latin typeface="Assistant"/>
                <a:ea typeface="Assistant"/>
                <a:cs typeface="Assistant"/>
                <a:sym typeface="Assistant"/>
              </a:rPr>
              <a:t>2 .number_dep_delay_carrier</a:t>
            </a:r>
            <a:endParaRPr sz="700">
              <a:latin typeface="Assistant"/>
              <a:ea typeface="Assistant"/>
              <a:cs typeface="Assistant"/>
              <a:sym typeface="Assistant"/>
            </a:endParaRPr>
          </a:p>
          <a:p>
            <a:pPr indent="0" lvl="0" marL="0" rtl="0" algn="l">
              <a:spcBef>
                <a:spcPts val="0"/>
              </a:spcBef>
              <a:spcAft>
                <a:spcPts val="0"/>
              </a:spcAft>
              <a:buNone/>
            </a:pPr>
            <a:r>
              <a:rPr lang="en" sz="700">
                <a:latin typeface="Assistant"/>
                <a:ea typeface="Assistant"/>
                <a:cs typeface="Assistant"/>
                <a:sym typeface="Assistant"/>
              </a:rPr>
              <a:t>3. percent_dep_delay_carrier</a:t>
            </a:r>
            <a:endParaRPr sz="700">
              <a:latin typeface="Assistant"/>
              <a:ea typeface="Assistant"/>
              <a:cs typeface="Assistant"/>
              <a:sym typeface="Assistant"/>
            </a:endParaRPr>
          </a:p>
          <a:p>
            <a:pPr indent="0" lvl="0" marL="0" rtl="0" algn="l">
              <a:spcBef>
                <a:spcPts val="0"/>
              </a:spcBef>
              <a:spcAft>
                <a:spcPts val="0"/>
              </a:spcAft>
              <a:buNone/>
            </a:pPr>
            <a:r>
              <a:rPr lang="en" sz="700">
                <a:latin typeface="Assistant"/>
                <a:ea typeface="Assistant"/>
                <a:cs typeface="Assistant"/>
                <a:sym typeface="Assistant"/>
              </a:rPr>
              <a:t>4. Resting_time_tail_num</a:t>
            </a:r>
            <a:endParaRPr sz="900">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1076" name="Google Shape;1076;p61"/>
          <p:cNvSpPr txBox="1"/>
          <p:nvPr>
            <p:ph type="ctrTitle"/>
          </p:nvPr>
        </p:nvSpPr>
        <p:spPr>
          <a:xfrm>
            <a:off x="756450" y="0"/>
            <a:ext cx="8329500" cy="5448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sz="2800"/>
              <a:t>Limitations, Challenges &amp; Scale/Performance</a:t>
            </a:r>
            <a:endParaRPr sz="2800"/>
          </a:p>
        </p:txBody>
      </p:sp>
      <p:sp>
        <p:nvSpPr>
          <p:cNvPr id="1077" name="Google Shape;1077;p61"/>
          <p:cNvSpPr txBox="1"/>
          <p:nvPr/>
        </p:nvSpPr>
        <p:spPr>
          <a:xfrm>
            <a:off x="867300" y="1187125"/>
            <a:ext cx="3890100" cy="2308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Feature reduction for all models</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Extracting feature importance non-trivial in XGB, GBT, and Linear </a:t>
            </a:r>
            <a:r>
              <a:rPr i="1" lang="en" sz="1200">
                <a:latin typeface="Assistant"/>
                <a:ea typeface="Assistant"/>
                <a:cs typeface="Assistant"/>
                <a:sym typeface="Assistant"/>
              </a:rPr>
              <a:t>regression</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Possible additional features</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Weather at the destination</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Tail </a:t>
            </a:r>
            <a:r>
              <a:rPr i="1" lang="en" sz="1200">
                <a:latin typeface="Assistant"/>
                <a:ea typeface="Assistant"/>
                <a:cs typeface="Assistant"/>
                <a:sym typeface="Assistant"/>
              </a:rPr>
              <a:t>number history to assess if a specific aircraft is prone to delay - ex. Older model</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Origin-destination pair impact on delays</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Model </a:t>
            </a:r>
            <a:r>
              <a:rPr i="1" lang="en" sz="1200">
                <a:latin typeface="Assistant"/>
                <a:ea typeface="Assistant"/>
                <a:cs typeface="Assistant"/>
                <a:sym typeface="Assistant"/>
              </a:rPr>
              <a:t>the carrier efficiency </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Sub-optimal for short-duration flights </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Specifically, flights of &lt; 2 hours </a:t>
            </a:r>
            <a:endParaRPr i="1" sz="1200">
              <a:latin typeface="Assistant"/>
              <a:ea typeface="Assistant"/>
              <a:cs typeface="Assistant"/>
              <a:sym typeface="Assistant"/>
            </a:endParaRPr>
          </a:p>
        </p:txBody>
      </p:sp>
      <p:sp>
        <p:nvSpPr>
          <p:cNvPr id="1078" name="Google Shape;1078;p61"/>
          <p:cNvSpPr txBox="1"/>
          <p:nvPr/>
        </p:nvSpPr>
        <p:spPr>
          <a:xfrm>
            <a:off x="867300" y="849600"/>
            <a:ext cx="12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Assistant"/>
                <a:ea typeface="Assistant"/>
                <a:cs typeface="Assistant"/>
                <a:sym typeface="Assistant"/>
              </a:rPr>
              <a:t>Limitations</a:t>
            </a:r>
            <a:endParaRPr b="1" i="1" sz="1600">
              <a:latin typeface="Assistant"/>
              <a:ea typeface="Assistant"/>
              <a:cs typeface="Assistant"/>
              <a:sym typeface="Assistant"/>
            </a:endParaRPr>
          </a:p>
        </p:txBody>
      </p:sp>
      <p:sp>
        <p:nvSpPr>
          <p:cNvPr id="1079" name="Google Shape;1079;p61"/>
          <p:cNvSpPr txBox="1"/>
          <p:nvPr/>
        </p:nvSpPr>
        <p:spPr>
          <a:xfrm>
            <a:off x="5005575" y="1218025"/>
            <a:ext cx="3944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EDA and missing data</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Past average for missing weather data </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Post-merge missing/null handling </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Hyperparameter tuning with cross-validation</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 time and resource consuming</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Several tunables for each of the five models</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Using weights for data imbalance </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M</a:t>
            </a:r>
            <a:r>
              <a:rPr i="1" lang="en" sz="1200">
                <a:latin typeface="Assistant"/>
                <a:ea typeface="Assistant"/>
                <a:cs typeface="Assistant"/>
                <a:sym typeface="Assistant"/>
              </a:rPr>
              <a:t>odel for weights was challenging</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Inconsistent performance across folds </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Not retaining additional data columns</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Debug efficiency</a:t>
            </a:r>
            <a:endParaRPr i="1" sz="1200">
              <a:latin typeface="Assistant"/>
              <a:ea typeface="Assistant"/>
              <a:cs typeface="Assistant"/>
              <a:sym typeface="Assistant"/>
            </a:endParaRPr>
          </a:p>
        </p:txBody>
      </p:sp>
      <p:sp>
        <p:nvSpPr>
          <p:cNvPr id="1080" name="Google Shape;1080;p61"/>
          <p:cNvSpPr txBox="1"/>
          <p:nvPr/>
        </p:nvSpPr>
        <p:spPr>
          <a:xfrm>
            <a:off x="5040050" y="849600"/>
            <a:ext cx="121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Assistant"/>
                <a:ea typeface="Assistant"/>
                <a:cs typeface="Assistant"/>
                <a:sym typeface="Assistant"/>
              </a:rPr>
              <a:t>Challenges</a:t>
            </a:r>
            <a:endParaRPr b="1" i="1" sz="1600">
              <a:latin typeface="Assistant"/>
              <a:ea typeface="Assistant"/>
              <a:cs typeface="Assistant"/>
              <a:sym typeface="Assistant"/>
            </a:endParaRPr>
          </a:p>
        </p:txBody>
      </p:sp>
      <p:sp>
        <p:nvSpPr>
          <p:cNvPr id="1081" name="Google Shape;1081;p61"/>
          <p:cNvSpPr txBox="1"/>
          <p:nvPr/>
        </p:nvSpPr>
        <p:spPr>
          <a:xfrm>
            <a:off x="2741525" y="4154125"/>
            <a:ext cx="490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Join Optimization - reduce number of joins</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Reduce CV complexity</a:t>
            </a:r>
            <a:endParaRPr>
              <a:latin typeface="Assistant"/>
              <a:ea typeface="Assistant"/>
              <a:cs typeface="Assistant"/>
              <a:sym typeface="Assistant"/>
            </a:endParaRPr>
          </a:p>
        </p:txBody>
      </p:sp>
      <p:sp>
        <p:nvSpPr>
          <p:cNvPr id="1082" name="Google Shape;1082;p61"/>
          <p:cNvSpPr txBox="1"/>
          <p:nvPr/>
        </p:nvSpPr>
        <p:spPr>
          <a:xfrm>
            <a:off x="2822929" y="3875425"/>
            <a:ext cx="24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Assistant"/>
                <a:ea typeface="Assistant"/>
                <a:cs typeface="Assistant"/>
                <a:sym typeface="Assistant"/>
              </a:rPr>
              <a:t>Scale/Performance</a:t>
            </a:r>
            <a:endParaRPr b="1" i="1" sz="1600">
              <a:latin typeface="Assistant"/>
              <a:ea typeface="Assistant"/>
              <a:cs typeface="Assistant"/>
              <a:sym typeface="Assistan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62"/>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088" name="Google Shape;108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pic>
        <p:nvPicPr>
          <p:cNvPr id="1089" name="Google Shape;1089;p62"/>
          <p:cNvPicPr preferRelativeResize="0"/>
          <p:nvPr/>
        </p:nvPicPr>
        <p:blipFill>
          <a:blip r:embed="rId3">
            <a:alphaModFix/>
          </a:blip>
          <a:stretch>
            <a:fillRect/>
          </a:stretch>
        </p:blipFill>
        <p:spPr>
          <a:xfrm>
            <a:off x="1167602" y="1113400"/>
            <a:ext cx="5954701" cy="347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3"/>
          <p:cNvSpPr txBox="1"/>
          <p:nvPr>
            <p:ph type="title"/>
          </p:nvPr>
        </p:nvSpPr>
        <p:spPr>
          <a:xfrm>
            <a:off x="872400" y="538250"/>
            <a:ext cx="31461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1095" name="Google Shape;1095;p63"/>
          <p:cNvGrpSpPr/>
          <p:nvPr/>
        </p:nvGrpSpPr>
        <p:grpSpPr>
          <a:xfrm>
            <a:off x="4941021" y="677250"/>
            <a:ext cx="4215726" cy="3665481"/>
            <a:chOff x="4941021" y="677250"/>
            <a:chExt cx="4215726" cy="3665481"/>
          </a:xfrm>
        </p:grpSpPr>
        <p:sp>
          <p:nvSpPr>
            <p:cNvPr id="1096" name="Google Shape;1096;p63"/>
            <p:cNvSpPr/>
            <p:nvPr/>
          </p:nvSpPr>
          <p:spPr>
            <a:xfrm flipH="1">
              <a:off x="8605215" y="677250"/>
              <a:ext cx="551532" cy="3665481"/>
            </a:xfrm>
            <a:custGeom>
              <a:rect b="b" l="l" r="r" t="t"/>
              <a:pathLst>
                <a:path extrusionOk="0" h="54165" w="7892">
                  <a:moveTo>
                    <a:pt x="0" y="1"/>
                  </a:moveTo>
                  <a:lnTo>
                    <a:pt x="0" y="54164"/>
                  </a:lnTo>
                  <a:lnTo>
                    <a:pt x="7891" y="54164"/>
                  </a:lnTo>
                  <a:lnTo>
                    <a:pt x="7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flipH="1">
              <a:off x="4941026" y="677250"/>
              <a:ext cx="3680640" cy="3665481"/>
            </a:xfrm>
            <a:custGeom>
              <a:rect b="b" l="l" r="r" t="t"/>
              <a:pathLst>
                <a:path extrusionOk="0" h="54165" w="54389">
                  <a:moveTo>
                    <a:pt x="1" y="1"/>
                  </a:moveTo>
                  <a:lnTo>
                    <a:pt x="1" y="54164"/>
                  </a:lnTo>
                  <a:cubicBezTo>
                    <a:pt x="1" y="54164"/>
                    <a:pt x="8872" y="54084"/>
                    <a:pt x="20203" y="50725"/>
                  </a:cubicBezTo>
                  <a:cubicBezTo>
                    <a:pt x="26777" y="48780"/>
                    <a:pt x="37208" y="44585"/>
                    <a:pt x="44826" y="40246"/>
                  </a:cubicBezTo>
                  <a:cubicBezTo>
                    <a:pt x="50339" y="37080"/>
                    <a:pt x="54389" y="33849"/>
                    <a:pt x="54389" y="31310"/>
                  </a:cubicBezTo>
                  <a:cubicBezTo>
                    <a:pt x="54373" y="30699"/>
                    <a:pt x="54244" y="30104"/>
                    <a:pt x="54019" y="29542"/>
                  </a:cubicBezTo>
                  <a:cubicBezTo>
                    <a:pt x="53007" y="27050"/>
                    <a:pt x="49937" y="24752"/>
                    <a:pt x="45919" y="21988"/>
                  </a:cubicBezTo>
                  <a:cubicBezTo>
                    <a:pt x="41579" y="18998"/>
                    <a:pt x="36131" y="15478"/>
                    <a:pt x="31004" y="10592"/>
                  </a:cubicBezTo>
                  <a:cubicBezTo>
                    <a:pt x="20026" y="146"/>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flipH="1">
              <a:off x="5774148" y="1344022"/>
              <a:ext cx="2099201" cy="643904"/>
            </a:xfrm>
            <a:custGeom>
              <a:rect b="b" l="l" r="r" t="t"/>
              <a:pathLst>
                <a:path extrusionOk="0" h="9515" w="31020">
                  <a:moveTo>
                    <a:pt x="2234" y="0"/>
                  </a:moveTo>
                  <a:lnTo>
                    <a:pt x="0" y="4291"/>
                  </a:lnTo>
                  <a:lnTo>
                    <a:pt x="0" y="9515"/>
                  </a:lnTo>
                  <a:lnTo>
                    <a:pt x="31020" y="9515"/>
                  </a:lnTo>
                  <a:cubicBezTo>
                    <a:pt x="27516" y="7088"/>
                    <a:pt x="23658" y="4259"/>
                    <a:pt x="19946" y="756"/>
                  </a:cubicBezTo>
                  <a:cubicBezTo>
                    <a:pt x="19673" y="498"/>
                    <a:pt x="19383" y="241"/>
                    <a:pt x="1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flipH="1">
              <a:off x="6015614" y="1398362"/>
              <a:ext cx="658115" cy="529740"/>
            </a:xfrm>
            <a:custGeom>
              <a:rect b="b" l="l" r="r" t="t"/>
              <a:pathLst>
                <a:path extrusionOk="0" h="7828" w="9725">
                  <a:moveTo>
                    <a:pt x="1" y="1"/>
                  </a:moveTo>
                  <a:lnTo>
                    <a:pt x="371" y="997"/>
                  </a:lnTo>
                  <a:lnTo>
                    <a:pt x="2155" y="5964"/>
                  </a:lnTo>
                  <a:lnTo>
                    <a:pt x="2830" y="7828"/>
                  </a:lnTo>
                  <a:lnTo>
                    <a:pt x="9725" y="7828"/>
                  </a:lnTo>
                  <a:lnTo>
                    <a:pt x="7812" y="5964"/>
                  </a:lnTo>
                  <a:lnTo>
                    <a:pt x="2765" y="997"/>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flipH="1">
              <a:off x="6580066" y="1377722"/>
              <a:ext cx="575487" cy="550380"/>
            </a:xfrm>
            <a:custGeom>
              <a:rect b="b" l="l" r="r" t="t"/>
              <a:pathLst>
                <a:path extrusionOk="0" h="8133" w="8504">
                  <a:moveTo>
                    <a:pt x="1" y="0"/>
                  </a:moveTo>
                  <a:lnTo>
                    <a:pt x="1" y="8133"/>
                  </a:lnTo>
                  <a:lnTo>
                    <a:pt x="8503" y="8133"/>
                  </a:lnTo>
                  <a:lnTo>
                    <a:pt x="7973" y="6269"/>
                  </a:lnTo>
                  <a:lnTo>
                    <a:pt x="6574" y="1302"/>
                  </a:lnTo>
                  <a:lnTo>
                    <a:pt x="62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flipH="1">
              <a:off x="7243522" y="1370075"/>
              <a:ext cx="551531" cy="558027"/>
            </a:xfrm>
            <a:custGeom>
              <a:rect b="b" l="l" r="r" t="t"/>
              <a:pathLst>
                <a:path extrusionOk="0" h="8246" w="8150">
                  <a:moveTo>
                    <a:pt x="1784" y="1"/>
                  </a:moveTo>
                  <a:lnTo>
                    <a:pt x="1045" y="1415"/>
                  </a:lnTo>
                  <a:lnTo>
                    <a:pt x="0" y="3408"/>
                  </a:lnTo>
                  <a:lnTo>
                    <a:pt x="0" y="8246"/>
                  </a:lnTo>
                  <a:lnTo>
                    <a:pt x="8149" y="8246"/>
                  </a:lnTo>
                  <a:lnTo>
                    <a:pt x="8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p:nvPr/>
          </p:nvSpPr>
          <p:spPr>
            <a:xfrm flipH="1">
              <a:off x="7243522" y="1465831"/>
              <a:ext cx="551531" cy="336129"/>
            </a:xfrm>
            <a:custGeom>
              <a:rect b="b" l="l" r="r" t="t"/>
              <a:pathLst>
                <a:path extrusionOk="0" h="4967" w="8150">
                  <a:moveTo>
                    <a:pt x="1045" y="0"/>
                  </a:moveTo>
                  <a:lnTo>
                    <a:pt x="0" y="1993"/>
                  </a:lnTo>
                  <a:lnTo>
                    <a:pt x="0" y="4967"/>
                  </a:lnTo>
                  <a:lnTo>
                    <a:pt x="8149" y="4967"/>
                  </a:lnTo>
                  <a:lnTo>
                    <a:pt x="81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flipH="1">
              <a:off x="6616000" y="1465831"/>
              <a:ext cx="539553" cy="336129"/>
            </a:xfrm>
            <a:custGeom>
              <a:rect b="b" l="l" r="r" t="t"/>
              <a:pathLst>
                <a:path extrusionOk="0" h="4967" w="7973">
                  <a:moveTo>
                    <a:pt x="1" y="0"/>
                  </a:moveTo>
                  <a:lnTo>
                    <a:pt x="1" y="4967"/>
                  </a:lnTo>
                  <a:lnTo>
                    <a:pt x="7973" y="4967"/>
                  </a:lnTo>
                  <a:lnTo>
                    <a:pt x="65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flipH="1">
              <a:off x="6145071" y="1465831"/>
              <a:ext cx="503619" cy="336129"/>
            </a:xfrm>
            <a:custGeom>
              <a:rect b="b" l="l" r="r" t="t"/>
              <a:pathLst>
                <a:path extrusionOk="0" h="4967" w="7442">
                  <a:moveTo>
                    <a:pt x="1" y="0"/>
                  </a:moveTo>
                  <a:lnTo>
                    <a:pt x="1785" y="4967"/>
                  </a:lnTo>
                  <a:lnTo>
                    <a:pt x="7442" y="4967"/>
                  </a:ln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flipH="1">
              <a:off x="4985644" y="2157573"/>
              <a:ext cx="1049600" cy="1254107"/>
            </a:xfrm>
            <a:custGeom>
              <a:rect b="b" l="l" r="r" t="t"/>
              <a:pathLst>
                <a:path extrusionOk="0" h="18532" w="15510">
                  <a:moveTo>
                    <a:pt x="7506" y="0"/>
                  </a:moveTo>
                  <a:cubicBezTo>
                    <a:pt x="3440" y="1222"/>
                    <a:pt x="0" y="5047"/>
                    <a:pt x="0" y="9435"/>
                  </a:cubicBezTo>
                  <a:cubicBezTo>
                    <a:pt x="0" y="13421"/>
                    <a:pt x="2797" y="17021"/>
                    <a:pt x="6301" y="18531"/>
                  </a:cubicBezTo>
                  <a:cubicBezTo>
                    <a:pt x="11813" y="15381"/>
                    <a:pt x="15510" y="11974"/>
                    <a:pt x="15510" y="9435"/>
                  </a:cubicBezTo>
                  <a:cubicBezTo>
                    <a:pt x="15510" y="8824"/>
                    <a:pt x="15381" y="8229"/>
                    <a:pt x="15140" y="7667"/>
                  </a:cubicBezTo>
                  <a:cubicBezTo>
                    <a:pt x="14128" y="5192"/>
                    <a:pt x="11524" y="2765"/>
                    <a:pt x="7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flipH="1">
              <a:off x="4942131" y="2165153"/>
              <a:ext cx="1049600" cy="1235632"/>
            </a:xfrm>
            <a:custGeom>
              <a:rect b="b" l="l" r="r" t="t"/>
              <a:pathLst>
                <a:path extrusionOk="0" h="18259" w="15510">
                  <a:moveTo>
                    <a:pt x="7040" y="1"/>
                  </a:moveTo>
                  <a:cubicBezTo>
                    <a:pt x="2973" y="1222"/>
                    <a:pt x="0" y="4935"/>
                    <a:pt x="0" y="9323"/>
                  </a:cubicBezTo>
                  <a:cubicBezTo>
                    <a:pt x="16" y="13228"/>
                    <a:pt x="2363" y="16732"/>
                    <a:pt x="5947" y="18259"/>
                  </a:cubicBezTo>
                  <a:cubicBezTo>
                    <a:pt x="9242" y="16362"/>
                    <a:pt x="12022" y="14466"/>
                    <a:pt x="13710" y="12682"/>
                  </a:cubicBezTo>
                  <a:lnTo>
                    <a:pt x="13935" y="12441"/>
                  </a:lnTo>
                  <a:cubicBezTo>
                    <a:pt x="14931" y="11332"/>
                    <a:pt x="15510" y="10287"/>
                    <a:pt x="15510" y="9323"/>
                  </a:cubicBezTo>
                  <a:cubicBezTo>
                    <a:pt x="15510" y="8712"/>
                    <a:pt x="15381" y="8117"/>
                    <a:pt x="15140" y="7555"/>
                  </a:cubicBezTo>
                  <a:cubicBezTo>
                    <a:pt x="14947" y="7072"/>
                    <a:pt x="14674" y="6606"/>
                    <a:pt x="14369" y="6189"/>
                  </a:cubicBezTo>
                  <a:cubicBezTo>
                    <a:pt x="14304" y="6092"/>
                    <a:pt x="14240" y="6012"/>
                    <a:pt x="14176" y="5915"/>
                  </a:cubicBezTo>
                  <a:cubicBezTo>
                    <a:pt x="12713" y="4019"/>
                    <a:pt x="10158" y="2154"/>
                    <a:pt x="7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flipH="1">
              <a:off x="5006604" y="2565432"/>
              <a:ext cx="256749" cy="457940"/>
            </a:xfrm>
            <a:custGeom>
              <a:rect b="b" l="l" r="r" t="t"/>
              <a:pathLst>
                <a:path extrusionOk="0" h="6767" w="3794">
                  <a:moveTo>
                    <a:pt x="3601" y="0"/>
                  </a:moveTo>
                  <a:cubicBezTo>
                    <a:pt x="1592" y="129"/>
                    <a:pt x="1" y="1608"/>
                    <a:pt x="1" y="3408"/>
                  </a:cubicBezTo>
                  <a:cubicBezTo>
                    <a:pt x="1" y="5063"/>
                    <a:pt x="1351" y="6461"/>
                    <a:pt x="3135" y="6767"/>
                  </a:cubicBezTo>
                  <a:lnTo>
                    <a:pt x="3360" y="6526"/>
                  </a:lnTo>
                  <a:cubicBezTo>
                    <a:pt x="1608" y="6301"/>
                    <a:pt x="274" y="4999"/>
                    <a:pt x="274" y="3408"/>
                  </a:cubicBezTo>
                  <a:cubicBezTo>
                    <a:pt x="274" y="1704"/>
                    <a:pt x="1849" y="306"/>
                    <a:pt x="3794" y="274"/>
                  </a:cubicBezTo>
                  <a:cubicBezTo>
                    <a:pt x="3729" y="177"/>
                    <a:pt x="3665" y="97"/>
                    <a:pt x="3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flipH="1">
              <a:off x="4941021" y="677250"/>
              <a:ext cx="4214643" cy="2118826"/>
            </a:xfrm>
            <a:custGeom>
              <a:rect b="b" l="l" r="r" t="t"/>
              <a:pathLst>
                <a:path extrusionOk="0" h="31310" w="62280">
                  <a:moveTo>
                    <a:pt x="0" y="1"/>
                  </a:moveTo>
                  <a:lnTo>
                    <a:pt x="0" y="1705"/>
                  </a:lnTo>
                  <a:lnTo>
                    <a:pt x="7892" y="1705"/>
                  </a:lnTo>
                  <a:cubicBezTo>
                    <a:pt x="7892" y="1705"/>
                    <a:pt x="19624" y="2010"/>
                    <a:pt x="29557" y="6157"/>
                  </a:cubicBezTo>
                  <a:cubicBezTo>
                    <a:pt x="40598" y="10769"/>
                    <a:pt x="44199" y="17680"/>
                    <a:pt x="50403" y="21747"/>
                  </a:cubicBezTo>
                  <a:cubicBezTo>
                    <a:pt x="56606" y="25829"/>
                    <a:pt x="61830" y="27243"/>
                    <a:pt x="62280" y="31310"/>
                  </a:cubicBezTo>
                  <a:cubicBezTo>
                    <a:pt x="62280" y="25299"/>
                    <a:pt x="49872" y="21039"/>
                    <a:pt x="38895" y="10592"/>
                  </a:cubicBezTo>
                  <a:cubicBezTo>
                    <a:pt x="27917" y="146"/>
                    <a:pt x="7875" y="1"/>
                    <a:pt x="7875" y="1"/>
                  </a:cubicBezTo>
                  <a:close/>
                </a:path>
              </a:pathLst>
            </a:custGeom>
            <a:solidFill>
              <a:srgbClr val="161519">
                <a:alpha val="11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3" name="Shape 1113"/>
        <p:cNvGrpSpPr/>
        <p:nvPr/>
      </p:nvGrpSpPr>
      <p:grpSpPr>
        <a:xfrm>
          <a:off x="0" y="0"/>
          <a:ext cx="0" cy="0"/>
          <a:chOff x="0" y="0"/>
          <a:chExt cx="0" cy="0"/>
        </a:xfrm>
      </p:grpSpPr>
      <p:sp>
        <p:nvSpPr>
          <p:cNvPr id="1114" name="Google Shape;1114;p64"/>
          <p:cNvSpPr txBox="1"/>
          <p:nvPr>
            <p:ph type="title"/>
          </p:nvPr>
        </p:nvSpPr>
        <p:spPr>
          <a:xfrm>
            <a:off x="910275" y="178700"/>
            <a:ext cx="70770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115" name="Google Shape;111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6" name="Google Shape;1116;p64"/>
          <p:cNvSpPr txBox="1"/>
          <p:nvPr/>
        </p:nvSpPr>
        <p:spPr>
          <a:xfrm>
            <a:off x="1787025" y="1101825"/>
            <a:ext cx="62001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Business Case</a:t>
            </a:r>
            <a:endParaRPr sz="2000">
              <a:latin typeface="Archivo"/>
              <a:ea typeface="Archivo"/>
              <a:cs typeface="Archivo"/>
              <a:sym typeface="Archivo"/>
            </a:endParaRPr>
          </a:p>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Datasets</a:t>
            </a:r>
            <a:endParaRPr sz="2000">
              <a:latin typeface="Archivo"/>
              <a:ea typeface="Archivo"/>
              <a:cs typeface="Archivo"/>
              <a:sym typeface="Archivo"/>
            </a:endParaRPr>
          </a:p>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EDA and Feature Engineering</a:t>
            </a:r>
            <a:endParaRPr sz="2000">
              <a:latin typeface="Archivo"/>
              <a:ea typeface="Archivo"/>
              <a:cs typeface="Archivo"/>
              <a:sym typeface="Archivo"/>
            </a:endParaRPr>
          </a:p>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Algorithms</a:t>
            </a:r>
            <a:endParaRPr sz="2000">
              <a:latin typeface="Archivo"/>
              <a:ea typeface="Archivo"/>
              <a:cs typeface="Archivo"/>
              <a:sym typeface="Archivo"/>
            </a:endParaRPr>
          </a:p>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Cross Validation and Evaluation</a:t>
            </a:r>
            <a:endParaRPr sz="2000">
              <a:latin typeface="Archivo"/>
              <a:ea typeface="Archivo"/>
              <a:cs typeface="Archivo"/>
              <a:sym typeface="Archivo"/>
            </a:endParaRPr>
          </a:p>
          <a:p>
            <a:pPr indent="-355600" lvl="0" marL="457200" rtl="0" algn="l">
              <a:lnSpc>
                <a:spcPct val="115000"/>
              </a:lnSpc>
              <a:spcBef>
                <a:spcPts val="0"/>
              </a:spcBef>
              <a:spcAft>
                <a:spcPts val="0"/>
              </a:spcAft>
              <a:buSzPts val="2000"/>
              <a:buFont typeface="Archivo"/>
              <a:buChar char="✈"/>
            </a:pPr>
            <a:r>
              <a:rPr lang="en" sz="2000">
                <a:latin typeface="Archivo"/>
                <a:ea typeface="Archivo"/>
                <a:cs typeface="Archivo"/>
                <a:sym typeface="Archivo"/>
              </a:rPr>
              <a:t>Performance and Scalability</a:t>
            </a:r>
            <a:endParaRPr sz="2000">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0" name="Shape 1120"/>
        <p:cNvGrpSpPr/>
        <p:nvPr/>
      </p:nvGrpSpPr>
      <p:grpSpPr>
        <a:xfrm>
          <a:off x="0" y="0"/>
          <a:ext cx="0" cy="0"/>
          <a:chOff x="0" y="0"/>
          <a:chExt cx="0" cy="0"/>
        </a:xfrm>
      </p:grpSpPr>
      <p:sp>
        <p:nvSpPr>
          <p:cNvPr id="1121" name="Google Shape;112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2" name="Google Shape;1122;p65"/>
          <p:cNvSpPr txBox="1"/>
          <p:nvPr>
            <p:ph idx="4294967295" type="title"/>
          </p:nvPr>
        </p:nvSpPr>
        <p:spPr>
          <a:xfrm>
            <a:off x="0" y="0"/>
            <a:ext cx="84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in action</a:t>
            </a:r>
            <a:endParaRPr/>
          </a:p>
        </p:txBody>
      </p:sp>
      <p:pic>
        <p:nvPicPr>
          <p:cNvPr id="1123" name="Google Shape;1123;p65"/>
          <p:cNvPicPr preferRelativeResize="0"/>
          <p:nvPr/>
        </p:nvPicPr>
        <p:blipFill>
          <a:blip r:embed="rId3">
            <a:alphaModFix/>
          </a:blip>
          <a:stretch>
            <a:fillRect/>
          </a:stretch>
        </p:blipFill>
        <p:spPr>
          <a:xfrm>
            <a:off x="201650" y="572700"/>
            <a:ext cx="7621999" cy="3241650"/>
          </a:xfrm>
          <a:prstGeom prst="rect">
            <a:avLst/>
          </a:prstGeom>
          <a:noFill/>
          <a:ln>
            <a:noFill/>
          </a:ln>
        </p:spPr>
      </p:pic>
      <p:pic>
        <p:nvPicPr>
          <p:cNvPr id="1124" name="Google Shape;1124;p65"/>
          <p:cNvPicPr preferRelativeResize="0"/>
          <p:nvPr/>
        </p:nvPicPr>
        <p:blipFill>
          <a:blip r:embed="rId4">
            <a:alphaModFix/>
          </a:blip>
          <a:stretch>
            <a:fillRect/>
          </a:stretch>
        </p:blipFill>
        <p:spPr>
          <a:xfrm>
            <a:off x="152400" y="3948201"/>
            <a:ext cx="7621999" cy="8771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8" name="Shape 1128"/>
        <p:cNvGrpSpPr/>
        <p:nvPr/>
      </p:nvGrpSpPr>
      <p:grpSpPr>
        <a:xfrm>
          <a:off x="0" y="0"/>
          <a:ext cx="0" cy="0"/>
          <a:chOff x="0" y="0"/>
          <a:chExt cx="0" cy="0"/>
        </a:xfrm>
      </p:grpSpPr>
      <p:sp>
        <p:nvSpPr>
          <p:cNvPr id="1129" name="Google Shape;112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66"/>
          <p:cNvSpPr txBox="1"/>
          <p:nvPr>
            <p:ph idx="4294967295" type="title"/>
          </p:nvPr>
        </p:nvSpPr>
        <p:spPr>
          <a:xfrm>
            <a:off x="0" y="0"/>
            <a:ext cx="84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in action</a:t>
            </a:r>
            <a:endParaRPr/>
          </a:p>
        </p:txBody>
      </p:sp>
      <p:pic>
        <p:nvPicPr>
          <p:cNvPr id="1131" name="Google Shape;1131;p66"/>
          <p:cNvPicPr preferRelativeResize="0"/>
          <p:nvPr/>
        </p:nvPicPr>
        <p:blipFill>
          <a:blip r:embed="rId3">
            <a:alphaModFix/>
          </a:blip>
          <a:stretch>
            <a:fillRect/>
          </a:stretch>
        </p:blipFill>
        <p:spPr>
          <a:xfrm>
            <a:off x="98000" y="572700"/>
            <a:ext cx="7259849" cy="2193600"/>
          </a:xfrm>
          <a:prstGeom prst="rect">
            <a:avLst/>
          </a:prstGeom>
          <a:noFill/>
          <a:ln>
            <a:noFill/>
          </a:ln>
        </p:spPr>
      </p:pic>
      <p:pic>
        <p:nvPicPr>
          <p:cNvPr id="1132" name="Google Shape;1132;p66"/>
          <p:cNvPicPr preferRelativeResize="0"/>
          <p:nvPr/>
        </p:nvPicPr>
        <p:blipFill>
          <a:blip r:embed="rId4">
            <a:alphaModFix/>
          </a:blip>
          <a:stretch>
            <a:fillRect/>
          </a:stretch>
        </p:blipFill>
        <p:spPr>
          <a:xfrm>
            <a:off x="98000" y="2810675"/>
            <a:ext cx="7219845" cy="1374763"/>
          </a:xfrm>
          <a:prstGeom prst="rect">
            <a:avLst/>
          </a:prstGeom>
          <a:noFill/>
          <a:ln>
            <a:noFill/>
          </a:ln>
        </p:spPr>
      </p:pic>
      <p:pic>
        <p:nvPicPr>
          <p:cNvPr id="1133" name="Google Shape;1133;p66"/>
          <p:cNvPicPr preferRelativeResize="0"/>
          <p:nvPr/>
        </p:nvPicPr>
        <p:blipFill>
          <a:blip r:embed="rId5">
            <a:alphaModFix/>
          </a:blip>
          <a:stretch>
            <a:fillRect/>
          </a:stretch>
        </p:blipFill>
        <p:spPr>
          <a:xfrm>
            <a:off x="98000" y="4229825"/>
            <a:ext cx="7219848" cy="8525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7" name="Shape 1137"/>
        <p:cNvGrpSpPr/>
        <p:nvPr/>
      </p:nvGrpSpPr>
      <p:grpSpPr>
        <a:xfrm>
          <a:off x="0" y="0"/>
          <a:ext cx="0" cy="0"/>
          <a:chOff x="0" y="0"/>
          <a:chExt cx="0" cy="0"/>
        </a:xfrm>
      </p:grpSpPr>
      <p:sp>
        <p:nvSpPr>
          <p:cNvPr id="1138" name="Google Shape;1138;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7"/>
          <p:cNvSpPr txBox="1"/>
          <p:nvPr>
            <p:ph idx="4294967295" type="title"/>
          </p:nvPr>
        </p:nvSpPr>
        <p:spPr>
          <a:xfrm>
            <a:off x="0" y="0"/>
            <a:ext cx="84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r>
              <a:rPr lang="en"/>
              <a:t> - Logistic Regression</a:t>
            </a:r>
            <a:endParaRPr/>
          </a:p>
        </p:txBody>
      </p:sp>
      <p:sp>
        <p:nvSpPr>
          <p:cNvPr id="1140" name="Google Shape;1140;p67"/>
          <p:cNvSpPr txBox="1"/>
          <p:nvPr/>
        </p:nvSpPr>
        <p:spPr>
          <a:xfrm>
            <a:off x="254550" y="762000"/>
            <a:ext cx="3690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Parameters for binary classification</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elasticNetParam=0.5</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aggregationDepth=8</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standardization=False</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weightCol=”WEIGHT”</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Standardization handled in test-train gen</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Test-train split - 0.725/0 .275 or 0.8/0.2</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3 different run of LR</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sample </a:t>
            </a:r>
            <a:r>
              <a:rPr b="1" i="1" lang="en" sz="1200">
                <a:latin typeface="Assistant"/>
                <a:ea typeface="Assistant"/>
                <a:cs typeface="Assistant"/>
                <a:sym typeface="Assistant"/>
              </a:rPr>
              <a:t>no_delay </a:t>
            </a:r>
            <a:r>
              <a:rPr i="1" lang="en" sz="1200">
                <a:latin typeface="Assistant"/>
                <a:ea typeface="Assistant"/>
                <a:cs typeface="Assistant"/>
                <a:sym typeface="Assistant"/>
              </a:rPr>
              <a:t>rows of merged data</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sample </a:t>
            </a:r>
            <a:r>
              <a:rPr b="1" i="1" lang="en" sz="1200">
                <a:latin typeface="Assistant"/>
                <a:ea typeface="Assistant"/>
                <a:cs typeface="Assistant"/>
                <a:sym typeface="Assistant"/>
              </a:rPr>
              <a:t>no_delay</a:t>
            </a:r>
            <a:r>
              <a:rPr i="1" lang="en" sz="1200">
                <a:latin typeface="Assistant"/>
                <a:ea typeface="Assistant"/>
                <a:cs typeface="Assistant"/>
                <a:sym typeface="Assistant"/>
              </a:rPr>
              <a:t> rows after filter</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weights for minority and majority class</a:t>
            </a:r>
            <a:endParaRPr>
              <a:latin typeface="Assistant"/>
              <a:ea typeface="Assistant"/>
              <a:cs typeface="Assistant"/>
              <a:sym typeface="Assistant"/>
            </a:endParaRPr>
          </a:p>
        </p:txBody>
      </p:sp>
      <p:sp>
        <p:nvSpPr>
          <p:cNvPr id="1141" name="Google Shape;1141;p67"/>
          <p:cNvSpPr txBox="1"/>
          <p:nvPr/>
        </p:nvSpPr>
        <p:spPr>
          <a:xfrm>
            <a:off x="4151325" y="838200"/>
            <a:ext cx="3459900" cy="1539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Merged data</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~13.3M delayed departures</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~55.5M on-time departures</a:t>
            </a:r>
            <a:endParaRPr i="1" sz="12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After removal of “ELEVATION == NULL”</a:t>
            </a:r>
            <a:endParaRPr>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termed </a:t>
            </a:r>
            <a:r>
              <a:rPr b="1" i="1" lang="en" sz="1200">
                <a:latin typeface="Assistant"/>
                <a:ea typeface="Assistant"/>
                <a:cs typeface="Assistant"/>
                <a:sym typeface="Assistant"/>
              </a:rPr>
              <a:t>prepared_data</a:t>
            </a:r>
            <a:endParaRPr b="1"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~4.3M delayed departures</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~19.6M on-time departures</a:t>
            </a:r>
            <a:endParaRPr>
              <a:latin typeface="Assistant"/>
              <a:ea typeface="Assistant"/>
              <a:cs typeface="Assistant"/>
              <a:sym typeface="Assistant"/>
            </a:endParaRPr>
          </a:p>
        </p:txBody>
      </p:sp>
      <p:sp>
        <p:nvSpPr>
          <p:cNvPr id="1142" name="Google Shape;1142;p67"/>
          <p:cNvSpPr txBox="1"/>
          <p:nvPr/>
        </p:nvSpPr>
        <p:spPr>
          <a:xfrm>
            <a:off x="291925" y="514200"/>
            <a:ext cx="17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Assistant"/>
                <a:ea typeface="Assistant"/>
                <a:cs typeface="Assistant"/>
                <a:sym typeface="Assistant"/>
              </a:rPr>
              <a:t>Logistic Regression</a:t>
            </a:r>
            <a:endParaRPr b="1" i="1">
              <a:latin typeface="Assistant"/>
              <a:ea typeface="Assistant"/>
              <a:cs typeface="Assistant"/>
              <a:sym typeface="Assistant"/>
            </a:endParaRPr>
          </a:p>
        </p:txBody>
      </p:sp>
      <p:sp>
        <p:nvSpPr>
          <p:cNvPr id="1143" name="Google Shape;1143;p67"/>
          <p:cNvSpPr txBox="1"/>
          <p:nvPr/>
        </p:nvSpPr>
        <p:spPr>
          <a:xfrm>
            <a:off x="4151325" y="514200"/>
            <a:ext cx="17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Assistant"/>
                <a:ea typeface="Assistant"/>
                <a:cs typeface="Assistant"/>
                <a:sym typeface="Assistant"/>
              </a:rPr>
              <a:t>Data</a:t>
            </a:r>
            <a:r>
              <a:rPr b="1" i="1" lang="en">
                <a:latin typeface="Assistant"/>
                <a:ea typeface="Assistant"/>
                <a:cs typeface="Assistant"/>
                <a:sym typeface="Assistant"/>
              </a:rPr>
              <a:t> scale</a:t>
            </a:r>
            <a:endParaRPr b="1" i="1">
              <a:latin typeface="Assistant"/>
              <a:ea typeface="Assistant"/>
              <a:cs typeface="Assistant"/>
              <a:sym typeface="Assistant"/>
            </a:endParaRPr>
          </a:p>
        </p:txBody>
      </p:sp>
      <p:graphicFrame>
        <p:nvGraphicFramePr>
          <p:cNvPr id="1144" name="Google Shape;1144;p67"/>
          <p:cNvGraphicFramePr/>
          <p:nvPr/>
        </p:nvGraphicFramePr>
        <p:xfrm>
          <a:off x="350075" y="3514630"/>
          <a:ext cx="3000000" cy="3000000"/>
        </p:xfrm>
        <a:graphic>
          <a:graphicData uri="http://schemas.openxmlformats.org/drawingml/2006/table">
            <a:tbl>
              <a:tblPr>
                <a:noFill/>
                <a:tableStyleId>{EDDE02F0-0870-4915-8E10-B3EB5AE8A3B3}</a:tableStyleId>
              </a:tblPr>
              <a:tblGrid>
                <a:gridCol w="490550"/>
                <a:gridCol w="548450"/>
                <a:gridCol w="786300"/>
              </a:tblGrid>
              <a:tr h="312625">
                <a:tc>
                  <a:txBody>
                    <a:bodyPr/>
                    <a:lstStyle/>
                    <a:p>
                      <a:pPr indent="0" lvl="0" marL="0" rtl="0" algn="l">
                        <a:spcBef>
                          <a:spcPts val="0"/>
                        </a:spcBef>
                        <a:spcAft>
                          <a:spcPts val="0"/>
                        </a:spcAft>
                        <a:buNone/>
                      </a:pPr>
                      <a:r>
                        <a:rPr b="1" i="1" lang="en" sz="800"/>
                        <a:t>F1-Tr</a:t>
                      </a:r>
                      <a:endParaRPr b="1" i="1" sz="800"/>
                    </a:p>
                  </a:txBody>
                  <a:tcPr marT="91425" marB="91425" marR="91425" marL="91425"/>
                </a:tc>
                <a:tc>
                  <a:txBody>
                    <a:bodyPr/>
                    <a:lstStyle/>
                    <a:p>
                      <a:pPr indent="0" lvl="0" marL="0" rtl="0" algn="l">
                        <a:spcBef>
                          <a:spcPts val="0"/>
                        </a:spcBef>
                        <a:spcAft>
                          <a:spcPts val="0"/>
                        </a:spcAft>
                        <a:buNone/>
                      </a:pPr>
                      <a:r>
                        <a:rPr b="1" i="1" lang="en" sz="800"/>
                        <a:t># delay</a:t>
                      </a:r>
                      <a:endParaRPr b="1" i="1" sz="800"/>
                    </a:p>
                  </a:txBody>
                  <a:tcPr marT="91425" marB="91425" marR="91425" marL="91425"/>
                </a:tc>
                <a:tc>
                  <a:txBody>
                    <a:bodyPr/>
                    <a:lstStyle/>
                    <a:p>
                      <a:pPr indent="0" lvl="0" marL="0" rtl="0" algn="l">
                        <a:spcBef>
                          <a:spcPts val="0"/>
                        </a:spcBef>
                        <a:spcAft>
                          <a:spcPts val="0"/>
                        </a:spcAft>
                        <a:buNone/>
                      </a:pPr>
                      <a:r>
                        <a:rPr b="1" i="1" lang="en" sz="800"/>
                        <a:t># no_delay</a:t>
                      </a:r>
                      <a:endParaRPr b="1" i="1" sz="800"/>
                    </a:p>
                  </a:txBody>
                  <a:tcPr marT="91425" marB="91425" marR="91425" marL="91425"/>
                </a:tc>
              </a:tr>
              <a:tr h="300700">
                <a:tc>
                  <a:txBody>
                    <a:bodyPr/>
                    <a:lstStyle/>
                    <a:p>
                      <a:pPr indent="0" lvl="0" marL="0" rtl="0" algn="l">
                        <a:spcBef>
                          <a:spcPts val="0"/>
                        </a:spcBef>
                        <a:spcAft>
                          <a:spcPts val="0"/>
                        </a:spcAft>
                        <a:buNone/>
                      </a:pPr>
                      <a:r>
                        <a:rPr lang="en" sz="800"/>
                        <a:t>0.49</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5.0M</a:t>
                      </a:r>
                      <a:endParaRPr sz="800"/>
                    </a:p>
                  </a:txBody>
                  <a:tcPr marT="91425" marB="91425" marR="91425" marL="91425"/>
                </a:tc>
              </a:tr>
              <a:tr h="300700">
                <a:tc>
                  <a:txBody>
                    <a:bodyPr/>
                    <a:lstStyle/>
                    <a:p>
                      <a:pPr indent="0" lvl="0" marL="0" rtl="0" algn="l">
                        <a:spcBef>
                          <a:spcPts val="0"/>
                        </a:spcBef>
                        <a:spcAft>
                          <a:spcPts val="0"/>
                        </a:spcAft>
                        <a:buNone/>
                      </a:pPr>
                      <a:r>
                        <a:rPr lang="en" sz="800"/>
                        <a:t>0.40</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8.9M</a:t>
                      </a:r>
                      <a:endParaRPr sz="800"/>
                    </a:p>
                  </a:txBody>
                  <a:tcPr marT="91425" marB="91425" marR="91425" marL="91425"/>
                </a:tc>
              </a:tr>
              <a:tr h="312625">
                <a:tc>
                  <a:txBody>
                    <a:bodyPr/>
                    <a:lstStyle/>
                    <a:p>
                      <a:pPr indent="0" lvl="0" marL="0" rtl="0" algn="l">
                        <a:spcBef>
                          <a:spcPts val="0"/>
                        </a:spcBef>
                        <a:spcAft>
                          <a:spcPts val="0"/>
                        </a:spcAft>
                        <a:buNone/>
                      </a:pPr>
                      <a:r>
                        <a:rPr lang="en" sz="800"/>
                        <a:t>0.005</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12.0M</a:t>
                      </a:r>
                      <a:endParaRPr sz="800"/>
                    </a:p>
                  </a:txBody>
                  <a:tcPr marT="91425" marB="91425" marR="91425" marL="91425"/>
                </a:tc>
              </a:tr>
              <a:tr h="312625">
                <a:tc>
                  <a:txBody>
                    <a:bodyPr/>
                    <a:lstStyle/>
                    <a:p>
                      <a:pPr indent="0" lvl="0" marL="0" rtl="0" algn="l">
                        <a:spcBef>
                          <a:spcPts val="0"/>
                        </a:spcBef>
                        <a:spcAft>
                          <a:spcPts val="0"/>
                        </a:spcAft>
                        <a:buNone/>
                      </a:pPr>
                      <a:r>
                        <a:rPr lang="en" sz="800"/>
                        <a:t>0.001</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14.4M</a:t>
                      </a:r>
                      <a:endParaRPr sz="800"/>
                    </a:p>
                  </a:txBody>
                  <a:tcPr marT="91425" marB="91425" marR="91425" marL="91425"/>
                </a:tc>
              </a:tr>
            </a:tbl>
          </a:graphicData>
        </a:graphic>
      </p:graphicFrame>
      <p:sp>
        <p:nvSpPr>
          <p:cNvPr id="1145" name="Google Shape;1145;p67"/>
          <p:cNvSpPr txBox="1"/>
          <p:nvPr/>
        </p:nvSpPr>
        <p:spPr>
          <a:xfrm>
            <a:off x="303750" y="3143325"/>
            <a:ext cx="19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Assistant"/>
                <a:ea typeface="Assistant"/>
                <a:cs typeface="Assistant"/>
                <a:sym typeface="Assistant"/>
              </a:rPr>
              <a:t>Sample merged data</a:t>
            </a:r>
            <a:endParaRPr b="1" i="1">
              <a:latin typeface="Assistant"/>
              <a:ea typeface="Assistant"/>
              <a:cs typeface="Assistant"/>
              <a:sym typeface="Assistant"/>
            </a:endParaRPr>
          </a:p>
        </p:txBody>
      </p:sp>
      <p:graphicFrame>
        <p:nvGraphicFramePr>
          <p:cNvPr id="1146" name="Google Shape;1146;p67"/>
          <p:cNvGraphicFramePr/>
          <p:nvPr/>
        </p:nvGraphicFramePr>
        <p:xfrm>
          <a:off x="2467212" y="3495680"/>
          <a:ext cx="3000000" cy="3000000"/>
        </p:xfrm>
        <a:graphic>
          <a:graphicData uri="http://schemas.openxmlformats.org/drawingml/2006/table">
            <a:tbl>
              <a:tblPr>
                <a:noFill/>
                <a:tableStyleId>{EDDE02F0-0870-4915-8E10-B3EB5AE8A3B3}</a:tableStyleId>
              </a:tblPr>
              <a:tblGrid>
                <a:gridCol w="490150"/>
                <a:gridCol w="550750"/>
                <a:gridCol w="853850"/>
              </a:tblGrid>
              <a:tr h="304775">
                <a:tc>
                  <a:txBody>
                    <a:bodyPr/>
                    <a:lstStyle/>
                    <a:p>
                      <a:pPr indent="0" lvl="0" marL="0" rtl="0" algn="l">
                        <a:spcBef>
                          <a:spcPts val="0"/>
                        </a:spcBef>
                        <a:spcAft>
                          <a:spcPts val="0"/>
                        </a:spcAft>
                        <a:buNone/>
                      </a:pPr>
                      <a:r>
                        <a:rPr b="1" i="1" lang="en" sz="800"/>
                        <a:t>F1-Tr</a:t>
                      </a:r>
                      <a:endParaRPr b="1" i="1" sz="800"/>
                    </a:p>
                  </a:txBody>
                  <a:tcPr marT="91425" marB="91425" marR="91425" marL="91425"/>
                </a:tc>
                <a:tc>
                  <a:txBody>
                    <a:bodyPr/>
                    <a:lstStyle/>
                    <a:p>
                      <a:pPr indent="0" lvl="0" marL="0" rtl="0" algn="l">
                        <a:spcBef>
                          <a:spcPts val="0"/>
                        </a:spcBef>
                        <a:spcAft>
                          <a:spcPts val="0"/>
                        </a:spcAft>
                        <a:buNone/>
                      </a:pPr>
                      <a:r>
                        <a:rPr b="1" i="1" lang="en" sz="800"/>
                        <a:t># delay</a:t>
                      </a:r>
                      <a:endParaRPr b="1" i="1" sz="800"/>
                    </a:p>
                  </a:txBody>
                  <a:tcPr marT="91425" marB="91425" marR="91425" marL="91425"/>
                </a:tc>
                <a:tc>
                  <a:txBody>
                    <a:bodyPr/>
                    <a:lstStyle/>
                    <a:p>
                      <a:pPr indent="0" lvl="0" marL="0" rtl="0" algn="l">
                        <a:spcBef>
                          <a:spcPts val="0"/>
                        </a:spcBef>
                        <a:spcAft>
                          <a:spcPts val="0"/>
                        </a:spcAft>
                        <a:buNone/>
                      </a:pPr>
                      <a:r>
                        <a:rPr b="1" i="1" lang="en" sz="800"/>
                        <a:t># no_delay</a:t>
                      </a:r>
                      <a:endParaRPr b="1" i="1" sz="800"/>
                    </a:p>
                  </a:txBody>
                  <a:tcPr marT="91425" marB="91425" marR="91425" marL="91425"/>
                </a:tc>
              </a:tr>
              <a:tr h="304775">
                <a:tc>
                  <a:txBody>
                    <a:bodyPr/>
                    <a:lstStyle/>
                    <a:p>
                      <a:pPr indent="0" lvl="0" marL="0" rtl="0" algn="l">
                        <a:spcBef>
                          <a:spcPts val="0"/>
                        </a:spcBef>
                        <a:spcAft>
                          <a:spcPts val="0"/>
                        </a:spcAft>
                        <a:buNone/>
                      </a:pPr>
                      <a:r>
                        <a:rPr lang="en" sz="800"/>
                        <a:t>0.57</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r>
              <a:tr h="304775">
                <a:tc>
                  <a:txBody>
                    <a:bodyPr/>
                    <a:lstStyle/>
                    <a:p>
                      <a:pPr indent="0" lvl="0" marL="0" rtl="0" algn="l">
                        <a:spcBef>
                          <a:spcPts val="0"/>
                        </a:spcBef>
                        <a:spcAft>
                          <a:spcPts val="0"/>
                        </a:spcAft>
                        <a:buNone/>
                      </a:pPr>
                      <a:r>
                        <a:rPr lang="en" sz="800"/>
                        <a:t>0.33</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5.8M</a:t>
                      </a:r>
                      <a:endParaRPr sz="800"/>
                    </a:p>
                  </a:txBody>
                  <a:tcPr marT="91425" marB="91425" marR="91425" marL="91425"/>
                </a:tc>
              </a:tr>
              <a:tr h="321250">
                <a:tc>
                  <a:txBody>
                    <a:bodyPr/>
                    <a:lstStyle/>
                    <a:p>
                      <a:pPr indent="0" lvl="0" marL="0" rtl="0" algn="l">
                        <a:spcBef>
                          <a:spcPts val="0"/>
                        </a:spcBef>
                        <a:spcAft>
                          <a:spcPts val="0"/>
                        </a:spcAft>
                        <a:buNone/>
                      </a:pPr>
                      <a:r>
                        <a:rPr lang="en" sz="800"/>
                        <a:t>0.15</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7.4M</a:t>
                      </a:r>
                      <a:endParaRPr sz="800"/>
                    </a:p>
                  </a:txBody>
                  <a:tcPr marT="91425" marB="91425" marR="91425" marL="91425"/>
                </a:tc>
              </a:tr>
              <a:tr h="321250">
                <a:tc>
                  <a:txBody>
                    <a:bodyPr/>
                    <a:lstStyle/>
                    <a:p>
                      <a:pPr indent="0" lvl="0" marL="0" rtl="0" algn="l">
                        <a:spcBef>
                          <a:spcPts val="0"/>
                        </a:spcBef>
                        <a:spcAft>
                          <a:spcPts val="0"/>
                        </a:spcAft>
                        <a:buNone/>
                      </a:pPr>
                      <a:r>
                        <a:rPr lang="en" sz="800"/>
                        <a:t>0.06</a:t>
                      </a:r>
                      <a:endParaRPr sz="800"/>
                    </a:p>
                  </a:txBody>
                  <a:tcPr marT="91425" marB="91425" marR="91425" marL="91425"/>
                </a:tc>
                <a:tc>
                  <a:txBody>
                    <a:bodyPr/>
                    <a:lstStyle/>
                    <a:p>
                      <a:pPr indent="0" lvl="0" marL="0" rtl="0" algn="l">
                        <a:spcBef>
                          <a:spcPts val="0"/>
                        </a:spcBef>
                        <a:spcAft>
                          <a:spcPts val="0"/>
                        </a:spcAft>
                        <a:buNone/>
                      </a:pPr>
                      <a:r>
                        <a:rPr lang="en" sz="800"/>
                        <a:t>4.3M</a:t>
                      </a:r>
                      <a:endParaRPr sz="800"/>
                    </a:p>
                  </a:txBody>
                  <a:tcPr marT="91425" marB="91425" marR="91425" marL="91425"/>
                </a:tc>
                <a:tc>
                  <a:txBody>
                    <a:bodyPr/>
                    <a:lstStyle/>
                    <a:p>
                      <a:pPr indent="0" lvl="0" marL="0" rtl="0" algn="l">
                        <a:spcBef>
                          <a:spcPts val="0"/>
                        </a:spcBef>
                        <a:spcAft>
                          <a:spcPts val="0"/>
                        </a:spcAft>
                        <a:buNone/>
                      </a:pPr>
                      <a:r>
                        <a:rPr lang="en" sz="800"/>
                        <a:t>8.9M</a:t>
                      </a:r>
                      <a:endParaRPr sz="800"/>
                    </a:p>
                  </a:txBody>
                  <a:tcPr marT="91425" marB="91425" marR="91425" marL="91425"/>
                </a:tc>
              </a:tr>
            </a:tbl>
          </a:graphicData>
        </a:graphic>
      </p:graphicFrame>
      <p:sp>
        <p:nvSpPr>
          <p:cNvPr id="1147" name="Google Shape;1147;p67"/>
          <p:cNvSpPr txBox="1"/>
          <p:nvPr/>
        </p:nvSpPr>
        <p:spPr>
          <a:xfrm>
            <a:off x="2467187" y="3143325"/>
            <a:ext cx="20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Assistant"/>
                <a:ea typeface="Assistant"/>
                <a:cs typeface="Assistant"/>
                <a:sym typeface="Assistant"/>
              </a:rPr>
              <a:t>Sample prepared data </a:t>
            </a:r>
            <a:endParaRPr b="1" i="1">
              <a:latin typeface="Assistant"/>
              <a:ea typeface="Assistant"/>
              <a:cs typeface="Assistant"/>
              <a:sym typeface="Assistant"/>
            </a:endParaRPr>
          </a:p>
        </p:txBody>
      </p:sp>
      <p:graphicFrame>
        <p:nvGraphicFramePr>
          <p:cNvPr id="1148" name="Google Shape;1148;p67"/>
          <p:cNvGraphicFramePr/>
          <p:nvPr/>
        </p:nvGraphicFramePr>
        <p:xfrm>
          <a:off x="4799550" y="3543530"/>
          <a:ext cx="3000000" cy="3000000"/>
        </p:xfrm>
        <a:graphic>
          <a:graphicData uri="http://schemas.openxmlformats.org/drawingml/2006/table">
            <a:tbl>
              <a:tblPr>
                <a:noFill/>
                <a:tableStyleId>{EDDE02F0-0870-4915-8E10-B3EB5AE8A3B3}</a:tableStyleId>
              </a:tblPr>
              <a:tblGrid>
                <a:gridCol w="485125"/>
                <a:gridCol w="538750"/>
                <a:gridCol w="752450"/>
              </a:tblGrid>
              <a:tr h="304775">
                <a:tc>
                  <a:txBody>
                    <a:bodyPr/>
                    <a:lstStyle/>
                    <a:p>
                      <a:pPr indent="0" lvl="0" marL="0" rtl="0" algn="l">
                        <a:spcBef>
                          <a:spcPts val="0"/>
                        </a:spcBef>
                        <a:spcAft>
                          <a:spcPts val="0"/>
                        </a:spcAft>
                        <a:buNone/>
                      </a:pPr>
                      <a:r>
                        <a:rPr b="1" i="1" lang="en" sz="800"/>
                        <a:t>F1-Tr</a:t>
                      </a:r>
                      <a:endParaRPr b="1" i="1" sz="800"/>
                    </a:p>
                  </a:txBody>
                  <a:tcPr marT="91425" marB="91425" marR="91425" marL="91425"/>
                </a:tc>
                <a:tc>
                  <a:txBody>
                    <a:bodyPr/>
                    <a:lstStyle/>
                    <a:p>
                      <a:pPr indent="0" lvl="0" marL="0" rtl="0" algn="l">
                        <a:spcBef>
                          <a:spcPts val="0"/>
                        </a:spcBef>
                        <a:spcAft>
                          <a:spcPts val="0"/>
                        </a:spcAft>
                        <a:buNone/>
                      </a:pPr>
                      <a:r>
                        <a:rPr b="1" i="1" lang="en" sz="800"/>
                        <a:t># delay</a:t>
                      </a:r>
                      <a:endParaRPr b="1" i="1" sz="800"/>
                    </a:p>
                  </a:txBody>
                  <a:tcPr marT="91425" marB="91425" marR="91425" marL="91425"/>
                </a:tc>
                <a:tc>
                  <a:txBody>
                    <a:bodyPr/>
                    <a:lstStyle/>
                    <a:p>
                      <a:pPr indent="0" lvl="0" marL="0" rtl="0" algn="l">
                        <a:spcBef>
                          <a:spcPts val="0"/>
                        </a:spcBef>
                        <a:spcAft>
                          <a:spcPts val="0"/>
                        </a:spcAft>
                        <a:buNone/>
                      </a:pPr>
                      <a:r>
                        <a:rPr b="1" i="1" lang="en" sz="800"/>
                        <a:t># no_delay</a:t>
                      </a:r>
                      <a:endParaRPr b="1" i="1" sz="800"/>
                    </a:p>
                  </a:txBody>
                  <a:tcPr marT="91425" marB="91425" marR="91425" marL="91425"/>
                </a:tc>
              </a:tr>
              <a:tr h="312475">
                <a:tc>
                  <a:txBody>
                    <a:bodyPr/>
                    <a:lstStyle/>
                    <a:p>
                      <a:pPr indent="0" lvl="0" marL="0" rtl="0" algn="l">
                        <a:spcBef>
                          <a:spcPts val="0"/>
                        </a:spcBef>
                        <a:spcAft>
                          <a:spcPts val="0"/>
                        </a:spcAft>
                        <a:buNone/>
                      </a:pPr>
                      <a:r>
                        <a:rPr lang="en" sz="800"/>
                        <a:t>0.33</a:t>
                      </a:r>
                      <a:endParaRPr sz="800"/>
                    </a:p>
                  </a:txBody>
                  <a:tcPr marT="91425" marB="91425" marR="91425" marL="91425"/>
                </a:tc>
                <a:tc>
                  <a:txBody>
                    <a:bodyPr/>
                    <a:lstStyle/>
                    <a:p>
                      <a:pPr indent="0" lvl="0" marL="0" rtl="0" algn="l">
                        <a:spcBef>
                          <a:spcPts val="0"/>
                        </a:spcBef>
                        <a:spcAft>
                          <a:spcPts val="0"/>
                        </a:spcAft>
                        <a:buNone/>
                      </a:pPr>
                      <a:r>
                        <a:rPr lang="en" sz="800"/>
                        <a:t>13.3M</a:t>
                      </a:r>
                      <a:endParaRPr sz="800"/>
                    </a:p>
                  </a:txBody>
                  <a:tcPr marT="91425" marB="91425" marR="91425" marL="91425"/>
                </a:tc>
                <a:tc>
                  <a:txBody>
                    <a:bodyPr/>
                    <a:lstStyle/>
                    <a:p>
                      <a:pPr indent="0" lvl="0" marL="0" rtl="0" algn="l">
                        <a:spcBef>
                          <a:spcPts val="0"/>
                        </a:spcBef>
                        <a:spcAft>
                          <a:spcPts val="0"/>
                        </a:spcAft>
                        <a:buNone/>
                      </a:pPr>
                      <a:r>
                        <a:rPr lang="en" sz="800"/>
                        <a:t>55.5M</a:t>
                      </a:r>
                      <a:endParaRPr sz="800"/>
                    </a:p>
                  </a:txBody>
                  <a:tcPr marT="91425" marB="91425" marR="91425" marL="91425"/>
                </a:tc>
              </a:tr>
            </a:tbl>
          </a:graphicData>
        </a:graphic>
      </p:graphicFrame>
      <p:sp>
        <p:nvSpPr>
          <p:cNvPr id="1149" name="Google Shape;1149;p67"/>
          <p:cNvSpPr txBox="1"/>
          <p:nvPr/>
        </p:nvSpPr>
        <p:spPr>
          <a:xfrm>
            <a:off x="4698900" y="3145850"/>
            <a:ext cx="21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Assistant"/>
                <a:ea typeface="Assistant"/>
                <a:cs typeface="Assistant"/>
                <a:sym typeface="Assistant"/>
              </a:rPr>
              <a:t>Weight feature</a:t>
            </a:r>
            <a:endParaRPr b="1" i="1">
              <a:latin typeface="Assistant"/>
              <a:ea typeface="Assistant"/>
              <a:cs typeface="Assistant"/>
              <a:sym typeface="Assistant"/>
            </a:endParaRPr>
          </a:p>
        </p:txBody>
      </p:sp>
      <p:sp>
        <p:nvSpPr>
          <p:cNvPr id="1150" name="Google Shape;1150;p67"/>
          <p:cNvSpPr txBox="1"/>
          <p:nvPr/>
        </p:nvSpPr>
        <p:spPr>
          <a:xfrm>
            <a:off x="4772800" y="4155375"/>
            <a:ext cx="1894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latin typeface="Assistant"/>
                <a:ea typeface="Assistant"/>
                <a:cs typeface="Assistant"/>
                <a:sym typeface="Assistant"/>
              </a:rPr>
              <a:t>weight_delay</a:t>
            </a:r>
            <a:r>
              <a:rPr b="1" i="1" lang="en" sz="800">
                <a:latin typeface="Assistant"/>
                <a:ea typeface="Assistant"/>
                <a:cs typeface="Assistant"/>
                <a:sym typeface="Assistant"/>
              </a:rPr>
              <a:t> =  2.77 </a:t>
            </a:r>
            <a:endParaRPr b="1" i="1" sz="800">
              <a:latin typeface="Assistant"/>
              <a:ea typeface="Assistant"/>
              <a:cs typeface="Assistant"/>
              <a:sym typeface="Assistant"/>
            </a:endParaRPr>
          </a:p>
          <a:p>
            <a:pPr indent="0" lvl="0" marL="0" rtl="0" algn="ctr">
              <a:spcBef>
                <a:spcPts val="0"/>
              </a:spcBef>
              <a:spcAft>
                <a:spcPts val="0"/>
              </a:spcAft>
              <a:buNone/>
            </a:pPr>
            <a:r>
              <a:rPr i="1" lang="en" sz="800">
                <a:latin typeface="Assistant"/>
                <a:ea typeface="Assistant"/>
                <a:cs typeface="Assistant"/>
                <a:sym typeface="Assistant"/>
              </a:rPr>
              <a:t>Total/(num_delay *2) </a:t>
            </a:r>
            <a:endParaRPr i="1" sz="800">
              <a:latin typeface="Assistant"/>
              <a:ea typeface="Assistant"/>
              <a:cs typeface="Assistant"/>
              <a:sym typeface="Assistant"/>
            </a:endParaRPr>
          </a:p>
          <a:p>
            <a:pPr indent="0" lvl="0" marL="0" rtl="0" algn="ctr">
              <a:spcBef>
                <a:spcPts val="0"/>
              </a:spcBef>
              <a:spcAft>
                <a:spcPts val="0"/>
              </a:spcAft>
              <a:buNone/>
            </a:pPr>
            <a:r>
              <a:rPr b="1" i="1" lang="en" sz="800">
                <a:latin typeface="Assistant"/>
                <a:ea typeface="Assistant"/>
                <a:cs typeface="Assistant"/>
                <a:sym typeface="Assistant"/>
              </a:rPr>
              <a:t>                            </a:t>
            </a:r>
            <a:endParaRPr b="1" i="1" sz="800">
              <a:latin typeface="Assistant"/>
              <a:ea typeface="Assistant"/>
              <a:cs typeface="Assistant"/>
              <a:sym typeface="Assistant"/>
            </a:endParaRPr>
          </a:p>
          <a:p>
            <a:pPr indent="0" lvl="0" marL="0" rtl="0" algn="ctr">
              <a:spcBef>
                <a:spcPts val="0"/>
              </a:spcBef>
              <a:spcAft>
                <a:spcPts val="0"/>
              </a:spcAft>
              <a:buNone/>
            </a:pPr>
            <a:r>
              <a:rPr b="1" i="1" lang="en" sz="800">
                <a:latin typeface="Assistant"/>
                <a:ea typeface="Assistant"/>
                <a:cs typeface="Assistant"/>
                <a:sym typeface="Assistant"/>
              </a:rPr>
              <a:t>weight_no_delay =  0.61 </a:t>
            </a:r>
            <a:endParaRPr b="1" i="1" sz="800">
              <a:latin typeface="Assistant"/>
              <a:ea typeface="Assistant"/>
              <a:cs typeface="Assistant"/>
              <a:sym typeface="Assistant"/>
            </a:endParaRPr>
          </a:p>
          <a:p>
            <a:pPr indent="0" lvl="0" marL="0" rtl="0" algn="ctr">
              <a:spcBef>
                <a:spcPts val="0"/>
              </a:spcBef>
              <a:spcAft>
                <a:spcPts val="0"/>
              </a:spcAft>
              <a:buNone/>
            </a:pPr>
            <a:r>
              <a:rPr i="1" lang="en" sz="800">
                <a:latin typeface="Assistant"/>
                <a:ea typeface="Assistant"/>
                <a:cs typeface="Assistant"/>
                <a:sym typeface="Assistant"/>
              </a:rPr>
              <a:t>Total/(num_no_delay *2) </a:t>
            </a:r>
            <a:r>
              <a:rPr b="1" i="1" lang="en" sz="800">
                <a:latin typeface="Assistant"/>
                <a:ea typeface="Assistant"/>
                <a:cs typeface="Assistant"/>
                <a:sym typeface="Assistant"/>
              </a:rPr>
              <a:t> </a:t>
            </a:r>
            <a:endParaRPr b="1" i="1" sz="800">
              <a:latin typeface="Assistant"/>
              <a:ea typeface="Assistant"/>
              <a:cs typeface="Assistant"/>
              <a:sym typeface="Assistant"/>
            </a:endParaRPr>
          </a:p>
        </p:txBody>
      </p:sp>
      <p:graphicFrame>
        <p:nvGraphicFramePr>
          <p:cNvPr id="1151" name="Google Shape;1151;p67"/>
          <p:cNvGraphicFramePr/>
          <p:nvPr/>
        </p:nvGraphicFramePr>
        <p:xfrm>
          <a:off x="7024775" y="4493017"/>
          <a:ext cx="3000000" cy="3000000"/>
        </p:xfrm>
        <a:graphic>
          <a:graphicData uri="http://schemas.openxmlformats.org/drawingml/2006/table">
            <a:tbl>
              <a:tblPr>
                <a:noFill/>
                <a:tableStyleId>{EDDE02F0-0870-4915-8E10-B3EB5AE8A3B3}</a:tableStyleId>
              </a:tblPr>
              <a:tblGrid>
                <a:gridCol w="383025"/>
                <a:gridCol w="436950"/>
                <a:gridCol w="555325"/>
              </a:tblGrid>
              <a:tr h="289525">
                <a:tc>
                  <a:txBody>
                    <a:bodyPr/>
                    <a:lstStyle/>
                    <a:p>
                      <a:pPr indent="0" lvl="0" marL="0" rtl="0" algn="l">
                        <a:spcBef>
                          <a:spcPts val="0"/>
                        </a:spcBef>
                        <a:spcAft>
                          <a:spcPts val="0"/>
                        </a:spcAft>
                        <a:buNone/>
                      </a:pPr>
                      <a:r>
                        <a:rPr b="1" i="1" lang="en" sz="500"/>
                        <a:t>F1</a:t>
                      </a:r>
                      <a:endParaRPr b="1" i="1" sz="500"/>
                    </a:p>
                  </a:txBody>
                  <a:tcPr marT="91425" marB="91425" marR="91425" marL="91425"/>
                </a:tc>
                <a:tc>
                  <a:txBody>
                    <a:bodyPr/>
                    <a:lstStyle/>
                    <a:p>
                      <a:pPr indent="0" lvl="0" marL="0" rtl="0" algn="l">
                        <a:spcBef>
                          <a:spcPts val="0"/>
                        </a:spcBef>
                        <a:spcAft>
                          <a:spcPts val="0"/>
                        </a:spcAft>
                        <a:buNone/>
                      </a:pPr>
                      <a:r>
                        <a:rPr b="1" i="1" lang="en" sz="500"/>
                        <a:t># delay</a:t>
                      </a:r>
                      <a:endParaRPr b="1" i="1" sz="500"/>
                    </a:p>
                  </a:txBody>
                  <a:tcPr marT="91425" marB="91425" marR="91425" marL="91425"/>
                </a:tc>
                <a:tc>
                  <a:txBody>
                    <a:bodyPr/>
                    <a:lstStyle/>
                    <a:p>
                      <a:pPr indent="0" lvl="0" marL="0" rtl="0" algn="l">
                        <a:spcBef>
                          <a:spcPts val="0"/>
                        </a:spcBef>
                        <a:spcAft>
                          <a:spcPts val="0"/>
                        </a:spcAft>
                        <a:buNone/>
                      </a:pPr>
                      <a:r>
                        <a:rPr b="1" i="1" lang="en" sz="500"/>
                        <a:t># no_delay</a:t>
                      </a:r>
                      <a:endParaRPr b="1" i="1" sz="500"/>
                    </a:p>
                  </a:txBody>
                  <a:tcPr marT="91425" marB="91425" marR="91425" marL="91425"/>
                </a:tc>
              </a:tr>
              <a:tr h="318875">
                <a:tc>
                  <a:txBody>
                    <a:bodyPr/>
                    <a:lstStyle/>
                    <a:p>
                      <a:pPr indent="0" lvl="0" marL="0" rtl="0" algn="l">
                        <a:spcBef>
                          <a:spcPts val="0"/>
                        </a:spcBef>
                        <a:spcAft>
                          <a:spcPts val="0"/>
                        </a:spcAft>
                        <a:buNone/>
                      </a:pPr>
                      <a:r>
                        <a:rPr lang="en" sz="500"/>
                        <a:t>0.0007</a:t>
                      </a:r>
                      <a:endParaRPr sz="500"/>
                    </a:p>
                  </a:txBody>
                  <a:tcPr marT="91425" marB="91425" marR="91425" marL="91425"/>
                </a:tc>
                <a:tc>
                  <a:txBody>
                    <a:bodyPr/>
                    <a:lstStyle/>
                    <a:p>
                      <a:pPr indent="0" lvl="0" marL="0" rtl="0" algn="l">
                        <a:spcBef>
                          <a:spcPts val="0"/>
                        </a:spcBef>
                        <a:spcAft>
                          <a:spcPts val="0"/>
                        </a:spcAft>
                        <a:buNone/>
                      </a:pPr>
                      <a:r>
                        <a:rPr lang="en" sz="500"/>
                        <a:t>13.3M</a:t>
                      </a:r>
                      <a:endParaRPr sz="500"/>
                    </a:p>
                  </a:txBody>
                  <a:tcPr marT="91425" marB="91425" marR="91425" marL="91425"/>
                </a:tc>
                <a:tc>
                  <a:txBody>
                    <a:bodyPr/>
                    <a:lstStyle/>
                    <a:p>
                      <a:pPr indent="0" lvl="0" marL="0" rtl="0" algn="l">
                        <a:spcBef>
                          <a:spcPts val="0"/>
                        </a:spcBef>
                        <a:spcAft>
                          <a:spcPts val="0"/>
                        </a:spcAft>
                        <a:buNone/>
                      </a:pPr>
                      <a:r>
                        <a:rPr lang="en" sz="500"/>
                        <a:t>55.5M</a:t>
                      </a:r>
                      <a:endParaRPr sz="500"/>
                    </a:p>
                  </a:txBody>
                  <a:tcPr marT="91425" marB="91425" marR="91425" marL="91425"/>
                </a:tc>
              </a:tr>
            </a:tbl>
          </a:graphicData>
        </a:graphic>
      </p:graphicFrame>
      <p:sp>
        <p:nvSpPr>
          <p:cNvPr id="1152" name="Google Shape;1152;p67"/>
          <p:cNvSpPr txBox="1"/>
          <p:nvPr/>
        </p:nvSpPr>
        <p:spPr>
          <a:xfrm>
            <a:off x="6933150" y="4280147"/>
            <a:ext cx="93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Assistant"/>
                <a:ea typeface="Assistant"/>
                <a:cs typeface="Assistant"/>
                <a:sym typeface="Assistant"/>
              </a:rPr>
              <a:t>No Weights</a:t>
            </a:r>
            <a:endParaRPr b="1" i="1" sz="800">
              <a:latin typeface="Assistant"/>
              <a:ea typeface="Assistant"/>
              <a:cs typeface="Assistant"/>
              <a:sym typeface="Assistant"/>
            </a:endParaRPr>
          </a:p>
        </p:txBody>
      </p:sp>
      <p:sp>
        <p:nvSpPr>
          <p:cNvPr id="1153" name="Google Shape;1153;p67"/>
          <p:cNvSpPr/>
          <p:nvPr/>
        </p:nvSpPr>
        <p:spPr>
          <a:xfrm>
            <a:off x="2416775" y="3833025"/>
            <a:ext cx="1992900" cy="2349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7"/>
          <p:cNvSpPr txBox="1"/>
          <p:nvPr/>
        </p:nvSpPr>
        <p:spPr>
          <a:xfrm>
            <a:off x="4641500" y="2538775"/>
            <a:ext cx="3745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sistant"/>
                <a:ea typeface="Assistant"/>
                <a:cs typeface="Assistant"/>
                <a:sym typeface="Assistant"/>
              </a:rPr>
              <a:t>2019 data F1</a:t>
            </a:r>
            <a:r>
              <a:rPr lang="en">
                <a:latin typeface="Assistant"/>
                <a:ea typeface="Assistant"/>
                <a:cs typeface="Assistant"/>
                <a:sym typeface="Assistant"/>
              </a:rPr>
              <a:t>: 0.34(sampled), 0.334(weighted)</a:t>
            </a:r>
            <a:endParaRPr>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p41"/>
          <p:cNvGrpSpPr/>
          <p:nvPr/>
        </p:nvGrpSpPr>
        <p:grpSpPr>
          <a:xfrm>
            <a:off x="4000300" y="2508543"/>
            <a:ext cx="4736362" cy="2103355"/>
            <a:chOff x="4000300" y="2508543"/>
            <a:chExt cx="4736362" cy="2103355"/>
          </a:xfrm>
        </p:grpSpPr>
        <p:sp>
          <p:nvSpPr>
            <p:cNvPr id="733" name="Google Shape;733;p41"/>
            <p:cNvSpPr/>
            <p:nvPr/>
          </p:nvSpPr>
          <p:spPr>
            <a:xfrm>
              <a:off x="4245416" y="2508543"/>
              <a:ext cx="1145307" cy="1034323"/>
            </a:xfrm>
            <a:custGeom>
              <a:rect b="b" l="l" r="r" t="t"/>
              <a:pathLst>
                <a:path extrusionOk="0" h="15955" w="17667">
                  <a:moveTo>
                    <a:pt x="1" y="1"/>
                  </a:moveTo>
                  <a:lnTo>
                    <a:pt x="1978" y="7736"/>
                  </a:lnTo>
                  <a:lnTo>
                    <a:pt x="2336" y="9199"/>
                  </a:lnTo>
                  <a:lnTo>
                    <a:pt x="2507" y="9853"/>
                  </a:lnTo>
                  <a:lnTo>
                    <a:pt x="3238" y="12748"/>
                  </a:lnTo>
                  <a:lnTo>
                    <a:pt x="4048" y="15955"/>
                  </a:lnTo>
                  <a:lnTo>
                    <a:pt x="17667" y="15924"/>
                  </a:lnTo>
                  <a:lnTo>
                    <a:pt x="14538" y="12437"/>
                  </a:lnTo>
                  <a:lnTo>
                    <a:pt x="11970" y="9573"/>
                  </a:lnTo>
                  <a:lnTo>
                    <a:pt x="11394" y="8935"/>
                  </a:lnTo>
                  <a:lnTo>
                    <a:pt x="10118" y="7503"/>
                  </a:lnTo>
                  <a:lnTo>
                    <a:pt x="3612" y="25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4487615" y="3459460"/>
              <a:ext cx="903112" cy="81812"/>
            </a:xfrm>
            <a:custGeom>
              <a:rect b="b" l="l" r="r" t="t"/>
              <a:pathLst>
                <a:path extrusionOk="0" h="1262" w="13931">
                  <a:moveTo>
                    <a:pt x="1" y="1"/>
                  </a:moveTo>
                  <a:lnTo>
                    <a:pt x="312" y="1262"/>
                  </a:lnTo>
                  <a:lnTo>
                    <a:pt x="13931" y="1231"/>
                  </a:lnTo>
                  <a:lnTo>
                    <a:pt x="12919" y="11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6229225" y="4223350"/>
              <a:ext cx="259375" cy="205873"/>
            </a:xfrm>
            <a:custGeom>
              <a:rect b="b" l="l" r="r" t="t"/>
              <a:pathLst>
                <a:path extrusionOk="0" h="3005" w="4001">
                  <a:moveTo>
                    <a:pt x="4001" y="1"/>
                  </a:moveTo>
                  <a:lnTo>
                    <a:pt x="343" y="16"/>
                  </a:lnTo>
                  <a:lnTo>
                    <a:pt x="0" y="3005"/>
                  </a:lnTo>
                  <a:lnTo>
                    <a:pt x="732" y="2974"/>
                  </a:lnTo>
                  <a:lnTo>
                    <a:pt x="1339" y="1666"/>
                  </a:lnTo>
                  <a:lnTo>
                    <a:pt x="3020" y="1557"/>
                  </a:lnTo>
                  <a:lnTo>
                    <a:pt x="4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6229227" y="4394078"/>
              <a:ext cx="59576" cy="35137"/>
            </a:xfrm>
            <a:custGeom>
              <a:rect b="b" l="l" r="r" t="t"/>
              <a:pathLst>
                <a:path extrusionOk="0" h="542" w="919">
                  <a:moveTo>
                    <a:pt x="284" y="1"/>
                  </a:moveTo>
                  <a:cubicBezTo>
                    <a:pt x="194" y="1"/>
                    <a:pt x="104" y="10"/>
                    <a:pt x="16" y="28"/>
                  </a:cubicBezTo>
                  <a:lnTo>
                    <a:pt x="0" y="542"/>
                  </a:lnTo>
                  <a:lnTo>
                    <a:pt x="0" y="542"/>
                  </a:lnTo>
                  <a:lnTo>
                    <a:pt x="732" y="511"/>
                  </a:lnTo>
                  <a:lnTo>
                    <a:pt x="919" y="137"/>
                  </a:lnTo>
                  <a:cubicBezTo>
                    <a:pt x="711" y="50"/>
                    <a:pt x="496" y="1"/>
                    <a:pt x="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6147414" y="4412100"/>
              <a:ext cx="234222" cy="199798"/>
            </a:xfrm>
            <a:custGeom>
              <a:rect b="b" l="l" r="r" t="t"/>
              <a:pathLst>
                <a:path extrusionOk="0" h="3082" w="3613">
                  <a:moveTo>
                    <a:pt x="1575" y="0"/>
                  </a:moveTo>
                  <a:cubicBezTo>
                    <a:pt x="769" y="0"/>
                    <a:pt x="1" y="642"/>
                    <a:pt x="33" y="1587"/>
                  </a:cubicBezTo>
                  <a:cubicBezTo>
                    <a:pt x="48" y="2418"/>
                    <a:pt x="748" y="3081"/>
                    <a:pt x="1576" y="3081"/>
                  </a:cubicBezTo>
                  <a:cubicBezTo>
                    <a:pt x="1586" y="3081"/>
                    <a:pt x="1595" y="3081"/>
                    <a:pt x="1605" y="3081"/>
                  </a:cubicBezTo>
                  <a:cubicBezTo>
                    <a:pt x="2975" y="3034"/>
                    <a:pt x="3613" y="1353"/>
                    <a:pt x="2617" y="419"/>
                  </a:cubicBezTo>
                  <a:cubicBezTo>
                    <a:pt x="2308" y="130"/>
                    <a:pt x="1938" y="0"/>
                    <a:pt x="15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6189488" y="4453136"/>
              <a:ext cx="137694" cy="117403"/>
            </a:xfrm>
            <a:custGeom>
              <a:rect b="b" l="l" r="r" t="t"/>
              <a:pathLst>
                <a:path extrusionOk="0" h="1811" w="2124">
                  <a:moveTo>
                    <a:pt x="922" y="1"/>
                  </a:moveTo>
                  <a:cubicBezTo>
                    <a:pt x="451" y="1"/>
                    <a:pt x="0" y="381"/>
                    <a:pt x="22" y="938"/>
                  </a:cubicBezTo>
                  <a:cubicBezTo>
                    <a:pt x="22" y="1412"/>
                    <a:pt x="427" y="1810"/>
                    <a:pt x="912" y="1810"/>
                  </a:cubicBezTo>
                  <a:cubicBezTo>
                    <a:pt x="922" y="1810"/>
                    <a:pt x="931" y="1810"/>
                    <a:pt x="940" y="1810"/>
                  </a:cubicBezTo>
                  <a:cubicBezTo>
                    <a:pt x="1750" y="1779"/>
                    <a:pt x="2123" y="798"/>
                    <a:pt x="1532" y="253"/>
                  </a:cubicBezTo>
                  <a:cubicBezTo>
                    <a:pt x="1352" y="79"/>
                    <a:pt x="1135"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6202259" y="4465907"/>
              <a:ext cx="107743" cy="91536"/>
            </a:xfrm>
            <a:custGeom>
              <a:rect b="b" l="l" r="r" t="t"/>
              <a:pathLst>
                <a:path extrusionOk="0" h="1412" w="1662">
                  <a:moveTo>
                    <a:pt x="720" y="1"/>
                  </a:moveTo>
                  <a:cubicBezTo>
                    <a:pt x="352" y="1"/>
                    <a:pt x="1" y="297"/>
                    <a:pt x="12" y="726"/>
                  </a:cubicBezTo>
                  <a:cubicBezTo>
                    <a:pt x="27" y="1105"/>
                    <a:pt x="339" y="1411"/>
                    <a:pt x="715" y="1411"/>
                  </a:cubicBezTo>
                  <a:cubicBezTo>
                    <a:pt x="725" y="1411"/>
                    <a:pt x="734" y="1411"/>
                    <a:pt x="743" y="1410"/>
                  </a:cubicBezTo>
                  <a:cubicBezTo>
                    <a:pt x="1366" y="1395"/>
                    <a:pt x="1662" y="632"/>
                    <a:pt x="1195" y="196"/>
                  </a:cubicBezTo>
                  <a:cubicBezTo>
                    <a:pt x="1054" y="61"/>
                    <a:pt x="885"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6211400" y="4474204"/>
              <a:ext cx="87517" cy="75070"/>
            </a:xfrm>
            <a:custGeom>
              <a:rect b="b" l="l" r="r" t="t"/>
              <a:pathLst>
                <a:path extrusionOk="0" h="1158" w="1350">
                  <a:moveTo>
                    <a:pt x="585" y="1"/>
                  </a:moveTo>
                  <a:cubicBezTo>
                    <a:pt x="285" y="1"/>
                    <a:pt x="0" y="244"/>
                    <a:pt x="11" y="598"/>
                  </a:cubicBezTo>
                  <a:cubicBezTo>
                    <a:pt x="11" y="909"/>
                    <a:pt x="275" y="1158"/>
                    <a:pt x="587" y="1158"/>
                  </a:cubicBezTo>
                  <a:cubicBezTo>
                    <a:pt x="1100" y="1142"/>
                    <a:pt x="1349" y="520"/>
                    <a:pt x="976" y="162"/>
                  </a:cubicBezTo>
                  <a:cubicBezTo>
                    <a:pt x="860" y="50"/>
                    <a:pt x="721" y="1"/>
                    <a:pt x="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7930450" y="4228375"/>
              <a:ext cx="106001" cy="220029"/>
            </a:xfrm>
            <a:custGeom>
              <a:rect b="b" l="l" r="r" t="t"/>
              <a:pathLst>
                <a:path extrusionOk="0" h="3332" w="1635">
                  <a:moveTo>
                    <a:pt x="1635" y="1"/>
                  </a:moveTo>
                  <a:lnTo>
                    <a:pt x="141" y="47"/>
                  </a:lnTo>
                  <a:lnTo>
                    <a:pt x="1" y="3331"/>
                  </a:lnTo>
                  <a:lnTo>
                    <a:pt x="436" y="3316"/>
                  </a:lnTo>
                  <a:lnTo>
                    <a:pt x="794" y="1666"/>
                  </a:lnTo>
                  <a:lnTo>
                    <a:pt x="1293" y="1650"/>
                  </a:lnTo>
                  <a:lnTo>
                    <a:pt x="16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7860762" y="4436345"/>
              <a:ext cx="200965" cy="170561"/>
            </a:xfrm>
            <a:custGeom>
              <a:rect b="b" l="l" r="r" t="t"/>
              <a:pathLst>
                <a:path extrusionOk="0" h="2631" w="3100">
                  <a:moveTo>
                    <a:pt x="1350" y="1"/>
                  </a:moveTo>
                  <a:cubicBezTo>
                    <a:pt x="658" y="1"/>
                    <a:pt x="1" y="547"/>
                    <a:pt x="33" y="1353"/>
                  </a:cubicBezTo>
                  <a:cubicBezTo>
                    <a:pt x="48" y="2065"/>
                    <a:pt x="624" y="2630"/>
                    <a:pt x="1330" y="2630"/>
                  </a:cubicBezTo>
                  <a:cubicBezTo>
                    <a:pt x="1349" y="2630"/>
                    <a:pt x="1368" y="2630"/>
                    <a:pt x="1387" y="2629"/>
                  </a:cubicBezTo>
                  <a:cubicBezTo>
                    <a:pt x="2554" y="2598"/>
                    <a:pt x="3099" y="1166"/>
                    <a:pt x="2243" y="357"/>
                  </a:cubicBezTo>
                  <a:cubicBezTo>
                    <a:pt x="1978" y="111"/>
                    <a:pt x="1660" y="1"/>
                    <a:pt x="1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7896806" y="4470574"/>
              <a:ext cx="119477" cy="100936"/>
            </a:xfrm>
            <a:custGeom>
              <a:rect b="b" l="l" r="r" t="t"/>
              <a:pathLst>
                <a:path extrusionOk="0" h="1557" w="1843">
                  <a:moveTo>
                    <a:pt x="805" y="0"/>
                  </a:moveTo>
                  <a:cubicBezTo>
                    <a:pt x="391" y="0"/>
                    <a:pt x="0" y="327"/>
                    <a:pt x="22" y="809"/>
                  </a:cubicBezTo>
                  <a:cubicBezTo>
                    <a:pt x="53" y="1230"/>
                    <a:pt x="395" y="1556"/>
                    <a:pt x="800" y="1556"/>
                  </a:cubicBezTo>
                  <a:cubicBezTo>
                    <a:pt x="1500" y="1556"/>
                    <a:pt x="1843" y="700"/>
                    <a:pt x="1345" y="218"/>
                  </a:cubicBezTo>
                  <a:cubicBezTo>
                    <a:pt x="1184" y="67"/>
                    <a:pt x="992"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7908605" y="4482697"/>
              <a:ext cx="91536" cy="77728"/>
            </a:xfrm>
            <a:custGeom>
              <a:rect b="b" l="l" r="r" t="t"/>
              <a:pathLst>
                <a:path extrusionOk="0" h="1199" w="1412">
                  <a:moveTo>
                    <a:pt x="608" y="0"/>
                  </a:moveTo>
                  <a:cubicBezTo>
                    <a:pt x="296" y="0"/>
                    <a:pt x="0" y="249"/>
                    <a:pt x="11" y="622"/>
                  </a:cubicBezTo>
                  <a:cubicBezTo>
                    <a:pt x="11" y="940"/>
                    <a:pt x="275" y="1199"/>
                    <a:pt x="590" y="1199"/>
                  </a:cubicBezTo>
                  <a:cubicBezTo>
                    <a:pt x="599" y="1199"/>
                    <a:pt x="609" y="1199"/>
                    <a:pt x="618" y="1198"/>
                  </a:cubicBezTo>
                  <a:cubicBezTo>
                    <a:pt x="1163" y="1183"/>
                    <a:pt x="1412" y="529"/>
                    <a:pt x="1022" y="171"/>
                  </a:cubicBezTo>
                  <a:cubicBezTo>
                    <a:pt x="900" y="53"/>
                    <a:pt x="752" y="0"/>
                    <a:pt x="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7915606" y="4490217"/>
              <a:ext cx="74422" cy="63142"/>
            </a:xfrm>
            <a:custGeom>
              <a:rect b="b" l="l" r="r" t="t"/>
              <a:pathLst>
                <a:path extrusionOk="0" h="974" w="1148">
                  <a:moveTo>
                    <a:pt x="508" y="1"/>
                  </a:moveTo>
                  <a:cubicBezTo>
                    <a:pt x="250" y="1"/>
                    <a:pt x="1" y="205"/>
                    <a:pt x="12" y="506"/>
                  </a:cubicBezTo>
                  <a:cubicBezTo>
                    <a:pt x="12" y="762"/>
                    <a:pt x="230" y="974"/>
                    <a:pt x="483" y="974"/>
                  </a:cubicBezTo>
                  <a:cubicBezTo>
                    <a:pt x="492" y="974"/>
                    <a:pt x="501" y="974"/>
                    <a:pt x="510" y="973"/>
                  </a:cubicBezTo>
                  <a:cubicBezTo>
                    <a:pt x="946" y="958"/>
                    <a:pt x="1148" y="428"/>
                    <a:pt x="837" y="133"/>
                  </a:cubicBezTo>
                  <a:cubicBezTo>
                    <a:pt x="741" y="41"/>
                    <a:pt x="624" y="1"/>
                    <a:pt x="5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4000300" y="3503875"/>
              <a:ext cx="4736362" cy="770018"/>
            </a:xfrm>
            <a:custGeom>
              <a:rect b="b" l="l" r="r" t="t"/>
              <a:pathLst>
                <a:path extrusionOk="0" h="11974" w="73061">
                  <a:moveTo>
                    <a:pt x="1751" y="1"/>
                  </a:moveTo>
                  <a:cubicBezTo>
                    <a:pt x="766" y="1"/>
                    <a:pt x="1" y="975"/>
                    <a:pt x="140" y="2086"/>
                  </a:cubicBezTo>
                  <a:cubicBezTo>
                    <a:pt x="186" y="2460"/>
                    <a:pt x="327" y="2802"/>
                    <a:pt x="544" y="3083"/>
                  </a:cubicBezTo>
                  <a:cubicBezTo>
                    <a:pt x="762" y="3347"/>
                    <a:pt x="1043" y="3550"/>
                    <a:pt x="1369" y="3643"/>
                  </a:cubicBezTo>
                  <a:lnTo>
                    <a:pt x="25868" y="10632"/>
                  </a:lnTo>
                  <a:cubicBezTo>
                    <a:pt x="27020" y="10958"/>
                    <a:pt x="28219" y="11145"/>
                    <a:pt x="29417" y="11176"/>
                  </a:cubicBezTo>
                  <a:lnTo>
                    <a:pt x="63924" y="11970"/>
                  </a:lnTo>
                  <a:cubicBezTo>
                    <a:pt x="64012" y="11972"/>
                    <a:pt x="64100" y="11973"/>
                    <a:pt x="64188" y="11973"/>
                  </a:cubicBezTo>
                  <a:cubicBezTo>
                    <a:pt x="65499" y="11973"/>
                    <a:pt x="66794" y="11756"/>
                    <a:pt x="68033" y="11348"/>
                  </a:cubicBezTo>
                  <a:lnTo>
                    <a:pt x="71162" y="10289"/>
                  </a:lnTo>
                  <a:cubicBezTo>
                    <a:pt x="72890" y="9713"/>
                    <a:pt x="73061" y="7052"/>
                    <a:pt x="71442" y="6164"/>
                  </a:cubicBezTo>
                  <a:lnTo>
                    <a:pt x="71022" y="5947"/>
                  </a:lnTo>
                  <a:lnTo>
                    <a:pt x="70353" y="5589"/>
                  </a:lnTo>
                  <a:lnTo>
                    <a:pt x="70213" y="5464"/>
                  </a:lnTo>
                  <a:lnTo>
                    <a:pt x="68563" y="4141"/>
                  </a:lnTo>
                  <a:lnTo>
                    <a:pt x="67489" y="3285"/>
                  </a:lnTo>
                  <a:lnTo>
                    <a:pt x="67458" y="3254"/>
                  </a:lnTo>
                  <a:cubicBezTo>
                    <a:pt x="66057" y="2118"/>
                    <a:pt x="64314" y="1464"/>
                    <a:pt x="62524" y="1402"/>
                  </a:cubicBezTo>
                  <a:lnTo>
                    <a:pt x="19736" y="234"/>
                  </a:lnTo>
                  <a:lnTo>
                    <a:pt x="1774" y="1"/>
                  </a:lnTo>
                  <a:cubicBezTo>
                    <a:pt x="1766" y="1"/>
                    <a:pt x="1758" y="1"/>
                    <a:pt x="1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4000300" y="3503867"/>
              <a:ext cx="4734352" cy="776244"/>
            </a:xfrm>
            <a:custGeom>
              <a:rect b="b" l="l" r="r" t="t"/>
              <a:pathLst>
                <a:path extrusionOk="0" h="11974" w="73030">
                  <a:moveTo>
                    <a:pt x="1735" y="1"/>
                  </a:moveTo>
                  <a:cubicBezTo>
                    <a:pt x="750" y="1"/>
                    <a:pt x="1" y="975"/>
                    <a:pt x="140" y="2086"/>
                  </a:cubicBezTo>
                  <a:cubicBezTo>
                    <a:pt x="202" y="2818"/>
                    <a:pt x="685" y="3425"/>
                    <a:pt x="1369" y="3643"/>
                  </a:cubicBezTo>
                  <a:lnTo>
                    <a:pt x="1509" y="3690"/>
                  </a:lnTo>
                  <a:lnTo>
                    <a:pt x="25868" y="10632"/>
                  </a:lnTo>
                  <a:cubicBezTo>
                    <a:pt x="27020" y="10958"/>
                    <a:pt x="28219" y="11145"/>
                    <a:pt x="29417" y="11176"/>
                  </a:cubicBezTo>
                  <a:lnTo>
                    <a:pt x="63924" y="11970"/>
                  </a:lnTo>
                  <a:cubicBezTo>
                    <a:pt x="64012" y="11972"/>
                    <a:pt x="64100" y="11973"/>
                    <a:pt x="64188" y="11973"/>
                  </a:cubicBezTo>
                  <a:cubicBezTo>
                    <a:pt x="65499" y="11973"/>
                    <a:pt x="66794" y="11756"/>
                    <a:pt x="68033" y="11348"/>
                  </a:cubicBezTo>
                  <a:lnTo>
                    <a:pt x="71162" y="10289"/>
                  </a:lnTo>
                  <a:cubicBezTo>
                    <a:pt x="72781" y="9760"/>
                    <a:pt x="73030" y="7363"/>
                    <a:pt x="71707" y="6351"/>
                  </a:cubicBezTo>
                  <a:lnTo>
                    <a:pt x="44499" y="5822"/>
                  </a:lnTo>
                  <a:cubicBezTo>
                    <a:pt x="42243" y="5775"/>
                    <a:pt x="39986" y="5495"/>
                    <a:pt x="37776" y="4997"/>
                  </a:cubicBezTo>
                  <a:cubicBezTo>
                    <a:pt x="33682" y="4048"/>
                    <a:pt x="26117" y="2118"/>
                    <a:pt x="18895" y="219"/>
                  </a:cubicBezTo>
                  <a:lnTo>
                    <a:pt x="1976" y="1"/>
                  </a:lnTo>
                  <a:lnTo>
                    <a:pt x="1759" y="1"/>
                  </a:lnTo>
                  <a:cubicBezTo>
                    <a:pt x="1751" y="1"/>
                    <a:pt x="1743" y="1"/>
                    <a:pt x="1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7357305" y="4156679"/>
              <a:ext cx="56530" cy="302809"/>
            </a:xfrm>
            <a:custGeom>
              <a:rect b="b" l="l" r="r" t="t"/>
              <a:pathLst>
                <a:path extrusionOk="0" h="4671" w="872">
                  <a:moveTo>
                    <a:pt x="330" y="0"/>
                  </a:moveTo>
                  <a:cubicBezTo>
                    <a:pt x="319" y="0"/>
                    <a:pt x="308" y="1"/>
                    <a:pt x="297" y="1"/>
                  </a:cubicBezTo>
                  <a:lnTo>
                    <a:pt x="1" y="4671"/>
                  </a:lnTo>
                  <a:lnTo>
                    <a:pt x="16" y="4671"/>
                  </a:lnTo>
                  <a:cubicBezTo>
                    <a:pt x="250" y="4671"/>
                    <a:pt x="452" y="4499"/>
                    <a:pt x="514" y="4282"/>
                  </a:cubicBezTo>
                  <a:lnTo>
                    <a:pt x="841" y="437"/>
                  </a:lnTo>
                  <a:cubicBezTo>
                    <a:pt x="871" y="197"/>
                    <a:pt x="627" y="0"/>
                    <a:pt x="3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6557129" y="4220275"/>
              <a:ext cx="217042" cy="176655"/>
            </a:xfrm>
            <a:custGeom>
              <a:rect b="b" l="l" r="r" t="t"/>
              <a:pathLst>
                <a:path extrusionOk="0" h="2725" w="3348">
                  <a:moveTo>
                    <a:pt x="3270" y="1"/>
                  </a:moveTo>
                  <a:lnTo>
                    <a:pt x="374" y="483"/>
                  </a:lnTo>
                  <a:cubicBezTo>
                    <a:pt x="157" y="514"/>
                    <a:pt x="1" y="701"/>
                    <a:pt x="17" y="935"/>
                  </a:cubicBezTo>
                  <a:lnTo>
                    <a:pt x="32" y="1775"/>
                  </a:lnTo>
                  <a:cubicBezTo>
                    <a:pt x="48" y="1978"/>
                    <a:pt x="188" y="2149"/>
                    <a:pt x="406" y="2195"/>
                  </a:cubicBezTo>
                  <a:lnTo>
                    <a:pt x="3347" y="2725"/>
                  </a:lnTo>
                  <a:lnTo>
                    <a:pt x="3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6743835" y="4220275"/>
              <a:ext cx="30339" cy="176655"/>
            </a:xfrm>
            <a:custGeom>
              <a:rect b="b" l="l" r="r" t="t"/>
              <a:pathLst>
                <a:path extrusionOk="0" h="2725" w="468">
                  <a:moveTo>
                    <a:pt x="390" y="1"/>
                  </a:moveTo>
                  <a:lnTo>
                    <a:pt x="0" y="63"/>
                  </a:lnTo>
                  <a:lnTo>
                    <a:pt x="63" y="2507"/>
                  </a:lnTo>
                  <a:cubicBezTo>
                    <a:pt x="63" y="2569"/>
                    <a:pt x="78" y="2616"/>
                    <a:pt x="94" y="2662"/>
                  </a:cubicBezTo>
                  <a:lnTo>
                    <a:pt x="467" y="2725"/>
                  </a:lnTo>
                  <a:lnTo>
                    <a:pt x="3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6761014" y="4189028"/>
              <a:ext cx="59576" cy="220025"/>
            </a:xfrm>
            <a:custGeom>
              <a:rect b="b" l="l" r="r" t="t"/>
              <a:pathLst>
                <a:path extrusionOk="0" h="3394" w="919">
                  <a:moveTo>
                    <a:pt x="420" y="0"/>
                  </a:moveTo>
                  <a:cubicBezTo>
                    <a:pt x="187" y="0"/>
                    <a:pt x="0" y="218"/>
                    <a:pt x="16" y="452"/>
                  </a:cubicBezTo>
                  <a:lnTo>
                    <a:pt x="78" y="2989"/>
                  </a:lnTo>
                  <a:cubicBezTo>
                    <a:pt x="93" y="3222"/>
                    <a:pt x="296" y="3393"/>
                    <a:pt x="529" y="3393"/>
                  </a:cubicBezTo>
                  <a:lnTo>
                    <a:pt x="918" y="3378"/>
                  </a:lnTo>
                  <a:lnTo>
                    <a:pt x="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6796281" y="4189028"/>
              <a:ext cx="24310" cy="220025"/>
            </a:xfrm>
            <a:custGeom>
              <a:rect b="b" l="l" r="r" t="t"/>
              <a:pathLst>
                <a:path extrusionOk="0" h="3394" w="375">
                  <a:moveTo>
                    <a:pt x="1" y="0"/>
                  </a:moveTo>
                  <a:lnTo>
                    <a:pt x="94" y="3393"/>
                  </a:lnTo>
                  <a:lnTo>
                    <a:pt x="374" y="3378"/>
                  </a:lnTo>
                  <a:lnTo>
                    <a:pt x="2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7356332" y="4156291"/>
              <a:ext cx="32349" cy="304235"/>
            </a:xfrm>
            <a:custGeom>
              <a:rect b="b" l="l" r="r" t="t"/>
              <a:pathLst>
                <a:path extrusionOk="0" h="4693" w="499">
                  <a:moveTo>
                    <a:pt x="366" y="1"/>
                  </a:moveTo>
                  <a:cubicBezTo>
                    <a:pt x="348" y="1"/>
                    <a:pt x="330" y="3"/>
                    <a:pt x="312" y="7"/>
                  </a:cubicBezTo>
                  <a:lnTo>
                    <a:pt x="0" y="4677"/>
                  </a:lnTo>
                  <a:lnTo>
                    <a:pt x="16" y="4677"/>
                  </a:lnTo>
                  <a:cubicBezTo>
                    <a:pt x="34" y="4688"/>
                    <a:pt x="54" y="4693"/>
                    <a:pt x="72" y="4693"/>
                  </a:cubicBezTo>
                  <a:cubicBezTo>
                    <a:pt x="131" y="4693"/>
                    <a:pt x="180" y="4643"/>
                    <a:pt x="156" y="4583"/>
                  </a:cubicBezTo>
                  <a:lnTo>
                    <a:pt x="498" y="101"/>
                  </a:lnTo>
                  <a:cubicBezTo>
                    <a:pt x="498" y="69"/>
                    <a:pt x="498" y="54"/>
                    <a:pt x="498" y="23"/>
                  </a:cubicBezTo>
                  <a:cubicBezTo>
                    <a:pt x="454" y="12"/>
                    <a:pt x="410"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6813460" y="4122451"/>
              <a:ext cx="569121" cy="364331"/>
            </a:xfrm>
            <a:custGeom>
              <a:rect b="b" l="l" r="r" t="t"/>
              <a:pathLst>
                <a:path extrusionOk="0" h="5620" w="8779">
                  <a:moveTo>
                    <a:pt x="8172" y="0"/>
                  </a:moveTo>
                  <a:lnTo>
                    <a:pt x="561" y="171"/>
                  </a:lnTo>
                  <a:cubicBezTo>
                    <a:pt x="249" y="171"/>
                    <a:pt x="0" y="436"/>
                    <a:pt x="0" y="747"/>
                  </a:cubicBezTo>
                  <a:lnTo>
                    <a:pt x="109" y="4701"/>
                  </a:lnTo>
                  <a:cubicBezTo>
                    <a:pt x="125" y="4996"/>
                    <a:pt x="358" y="5245"/>
                    <a:pt x="670" y="5261"/>
                  </a:cubicBezTo>
                  <a:lnTo>
                    <a:pt x="7814" y="5619"/>
                  </a:lnTo>
                  <a:cubicBezTo>
                    <a:pt x="7824" y="5619"/>
                    <a:pt x="7834" y="5620"/>
                    <a:pt x="7843" y="5620"/>
                  </a:cubicBezTo>
                  <a:cubicBezTo>
                    <a:pt x="8142" y="5620"/>
                    <a:pt x="8391" y="5391"/>
                    <a:pt x="8421" y="5090"/>
                  </a:cubicBezTo>
                  <a:lnTo>
                    <a:pt x="8748" y="623"/>
                  </a:lnTo>
                  <a:cubicBezTo>
                    <a:pt x="8779" y="280"/>
                    <a:pt x="8499" y="0"/>
                    <a:pt x="8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5134407" y="3751119"/>
              <a:ext cx="50501" cy="80840"/>
            </a:xfrm>
            <a:custGeom>
              <a:rect b="b" l="l" r="r" t="t"/>
              <a:pathLst>
                <a:path extrusionOk="0" h="1247" w="779">
                  <a:moveTo>
                    <a:pt x="390" y="0"/>
                  </a:moveTo>
                  <a:cubicBezTo>
                    <a:pt x="172" y="0"/>
                    <a:pt x="1" y="171"/>
                    <a:pt x="1" y="389"/>
                  </a:cubicBezTo>
                  <a:lnTo>
                    <a:pt x="1" y="872"/>
                  </a:lnTo>
                  <a:cubicBezTo>
                    <a:pt x="1" y="1080"/>
                    <a:pt x="158" y="1246"/>
                    <a:pt x="362" y="1246"/>
                  </a:cubicBezTo>
                  <a:cubicBezTo>
                    <a:pt x="371" y="1246"/>
                    <a:pt x="380" y="1246"/>
                    <a:pt x="390" y="1245"/>
                  </a:cubicBezTo>
                  <a:cubicBezTo>
                    <a:pt x="592" y="1245"/>
                    <a:pt x="779" y="1074"/>
                    <a:pt x="779" y="856"/>
                  </a:cubicBezTo>
                  <a:lnTo>
                    <a:pt x="779" y="374"/>
                  </a:lnTo>
                  <a:cubicBezTo>
                    <a:pt x="779" y="171"/>
                    <a:pt x="592"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5228278" y="3751119"/>
              <a:ext cx="49463" cy="80775"/>
            </a:xfrm>
            <a:custGeom>
              <a:rect b="b" l="l" r="r" t="t"/>
              <a:pathLst>
                <a:path extrusionOk="0" h="1246" w="763">
                  <a:moveTo>
                    <a:pt x="374" y="0"/>
                  </a:moveTo>
                  <a:cubicBezTo>
                    <a:pt x="171" y="0"/>
                    <a:pt x="0" y="171"/>
                    <a:pt x="0" y="389"/>
                  </a:cubicBezTo>
                  <a:lnTo>
                    <a:pt x="0" y="856"/>
                  </a:lnTo>
                  <a:cubicBezTo>
                    <a:pt x="0" y="1074"/>
                    <a:pt x="187" y="1245"/>
                    <a:pt x="389" y="1245"/>
                  </a:cubicBezTo>
                  <a:cubicBezTo>
                    <a:pt x="607" y="1230"/>
                    <a:pt x="763" y="1059"/>
                    <a:pt x="763" y="856"/>
                  </a:cubicBezTo>
                  <a:lnTo>
                    <a:pt x="763" y="374"/>
                  </a:lnTo>
                  <a:cubicBezTo>
                    <a:pt x="763" y="156"/>
                    <a:pt x="592" y="0"/>
                    <a:pt x="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5322085" y="3750082"/>
              <a:ext cx="50501" cy="80775"/>
            </a:xfrm>
            <a:custGeom>
              <a:rect b="b" l="l" r="r" t="t"/>
              <a:pathLst>
                <a:path extrusionOk="0" h="1246" w="779">
                  <a:moveTo>
                    <a:pt x="390" y="1"/>
                  </a:moveTo>
                  <a:cubicBezTo>
                    <a:pt x="172" y="1"/>
                    <a:pt x="1" y="187"/>
                    <a:pt x="16" y="390"/>
                  </a:cubicBezTo>
                  <a:lnTo>
                    <a:pt x="16" y="872"/>
                  </a:lnTo>
                  <a:cubicBezTo>
                    <a:pt x="16" y="1075"/>
                    <a:pt x="187" y="1246"/>
                    <a:pt x="405" y="1246"/>
                  </a:cubicBezTo>
                  <a:cubicBezTo>
                    <a:pt x="608" y="1246"/>
                    <a:pt x="779" y="1075"/>
                    <a:pt x="779" y="857"/>
                  </a:cubicBezTo>
                  <a:lnTo>
                    <a:pt x="779" y="374"/>
                  </a:lnTo>
                  <a:cubicBezTo>
                    <a:pt x="779" y="172"/>
                    <a:pt x="608"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5416929" y="3750017"/>
              <a:ext cx="50501" cy="80840"/>
            </a:xfrm>
            <a:custGeom>
              <a:rect b="b" l="l" r="r" t="t"/>
              <a:pathLst>
                <a:path extrusionOk="0" h="1247" w="779">
                  <a:moveTo>
                    <a:pt x="402" y="1"/>
                  </a:moveTo>
                  <a:cubicBezTo>
                    <a:pt x="393" y="1"/>
                    <a:pt x="383" y="1"/>
                    <a:pt x="374" y="2"/>
                  </a:cubicBezTo>
                  <a:cubicBezTo>
                    <a:pt x="366" y="1"/>
                    <a:pt x="358" y="1"/>
                    <a:pt x="351" y="1"/>
                  </a:cubicBezTo>
                  <a:cubicBezTo>
                    <a:pt x="159" y="1"/>
                    <a:pt x="1" y="181"/>
                    <a:pt x="1" y="391"/>
                  </a:cubicBezTo>
                  <a:lnTo>
                    <a:pt x="1" y="858"/>
                  </a:lnTo>
                  <a:cubicBezTo>
                    <a:pt x="1" y="1076"/>
                    <a:pt x="172" y="1247"/>
                    <a:pt x="390" y="1247"/>
                  </a:cubicBezTo>
                  <a:cubicBezTo>
                    <a:pt x="608" y="1247"/>
                    <a:pt x="779" y="1060"/>
                    <a:pt x="763" y="858"/>
                  </a:cubicBezTo>
                  <a:lnTo>
                    <a:pt x="763" y="375"/>
                  </a:lnTo>
                  <a:cubicBezTo>
                    <a:pt x="763" y="166"/>
                    <a:pt x="606" y="1"/>
                    <a:pt x="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5510800" y="3749109"/>
              <a:ext cx="50501" cy="80775"/>
            </a:xfrm>
            <a:custGeom>
              <a:rect b="b" l="l" r="r" t="t"/>
              <a:pathLst>
                <a:path extrusionOk="0" h="1246" w="779">
                  <a:moveTo>
                    <a:pt x="389" y="0"/>
                  </a:moveTo>
                  <a:cubicBezTo>
                    <a:pt x="171" y="0"/>
                    <a:pt x="0" y="171"/>
                    <a:pt x="0" y="389"/>
                  </a:cubicBezTo>
                  <a:lnTo>
                    <a:pt x="0" y="872"/>
                  </a:lnTo>
                  <a:cubicBezTo>
                    <a:pt x="0" y="1074"/>
                    <a:pt x="187" y="1245"/>
                    <a:pt x="389" y="1245"/>
                  </a:cubicBezTo>
                  <a:cubicBezTo>
                    <a:pt x="607" y="1245"/>
                    <a:pt x="778" y="1074"/>
                    <a:pt x="778" y="856"/>
                  </a:cubicBezTo>
                  <a:lnTo>
                    <a:pt x="778" y="374"/>
                  </a:lnTo>
                  <a:cubicBezTo>
                    <a:pt x="763" y="171"/>
                    <a:pt x="592"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5605644" y="3749044"/>
              <a:ext cx="49463" cy="80840"/>
            </a:xfrm>
            <a:custGeom>
              <a:rect b="b" l="l" r="r" t="t"/>
              <a:pathLst>
                <a:path extrusionOk="0" h="1247" w="763">
                  <a:moveTo>
                    <a:pt x="401" y="0"/>
                  </a:moveTo>
                  <a:cubicBezTo>
                    <a:pt x="392" y="0"/>
                    <a:pt x="383" y="0"/>
                    <a:pt x="374" y="1"/>
                  </a:cubicBezTo>
                  <a:cubicBezTo>
                    <a:pt x="172" y="1"/>
                    <a:pt x="0" y="172"/>
                    <a:pt x="0" y="390"/>
                  </a:cubicBezTo>
                  <a:lnTo>
                    <a:pt x="0" y="857"/>
                  </a:lnTo>
                  <a:cubicBezTo>
                    <a:pt x="0" y="1075"/>
                    <a:pt x="172" y="1246"/>
                    <a:pt x="389" y="1246"/>
                  </a:cubicBezTo>
                  <a:cubicBezTo>
                    <a:pt x="592" y="1231"/>
                    <a:pt x="763" y="1059"/>
                    <a:pt x="763" y="857"/>
                  </a:cubicBezTo>
                  <a:lnTo>
                    <a:pt x="763" y="375"/>
                  </a:lnTo>
                  <a:cubicBezTo>
                    <a:pt x="763" y="166"/>
                    <a:pt x="606" y="0"/>
                    <a:pt x="4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5699450" y="3748007"/>
              <a:ext cx="50565" cy="80840"/>
            </a:xfrm>
            <a:custGeom>
              <a:rect b="b" l="l" r="r" t="t"/>
              <a:pathLst>
                <a:path extrusionOk="0" h="1247" w="780">
                  <a:moveTo>
                    <a:pt x="416" y="0"/>
                  </a:moveTo>
                  <a:cubicBezTo>
                    <a:pt x="407" y="0"/>
                    <a:pt x="399" y="1"/>
                    <a:pt x="390" y="1"/>
                  </a:cubicBezTo>
                  <a:cubicBezTo>
                    <a:pt x="172" y="1"/>
                    <a:pt x="1" y="173"/>
                    <a:pt x="1" y="391"/>
                  </a:cubicBezTo>
                  <a:lnTo>
                    <a:pt x="1" y="873"/>
                  </a:lnTo>
                  <a:cubicBezTo>
                    <a:pt x="1" y="1075"/>
                    <a:pt x="188" y="1247"/>
                    <a:pt x="390" y="1247"/>
                  </a:cubicBezTo>
                  <a:cubicBezTo>
                    <a:pt x="608" y="1247"/>
                    <a:pt x="779" y="1060"/>
                    <a:pt x="779" y="858"/>
                  </a:cubicBezTo>
                  <a:lnTo>
                    <a:pt x="779" y="375"/>
                  </a:lnTo>
                  <a:cubicBezTo>
                    <a:pt x="779" y="166"/>
                    <a:pt x="608" y="0"/>
                    <a:pt x="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5794294" y="3747035"/>
              <a:ext cx="49528" cy="80840"/>
            </a:xfrm>
            <a:custGeom>
              <a:rect b="b" l="l" r="r" t="t"/>
              <a:pathLst>
                <a:path extrusionOk="0" h="1247" w="764">
                  <a:moveTo>
                    <a:pt x="374" y="1"/>
                  </a:moveTo>
                  <a:cubicBezTo>
                    <a:pt x="157" y="16"/>
                    <a:pt x="1" y="188"/>
                    <a:pt x="1" y="390"/>
                  </a:cubicBezTo>
                  <a:lnTo>
                    <a:pt x="1" y="873"/>
                  </a:lnTo>
                  <a:cubicBezTo>
                    <a:pt x="1" y="1090"/>
                    <a:pt x="172" y="1246"/>
                    <a:pt x="390" y="1246"/>
                  </a:cubicBezTo>
                  <a:cubicBezTo>
                    <a:pt x="592" y="1246"/>
                    <a:pt x="764" y="1075"/>
                    <a:pt x="764" y="857"/>
                  </a:cubicBezTo>
                  <a:lnTo>
                    <a:pt x="764" y="390"/>
                  </a:lnTo>
                  <a:cubicBezTo>
                    <a:pt x="764" y="172"/>
                    <a:pt x="592" y="1"/>
                    <a:pt x="3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5888166" y="3747035"/>
              <a:ext cx="50501" cy="80840"/>
            </a:xfrm>
            <a:custGeom>
              <a:rect b="b" l="l" r="r" t="t"/>
              <a:pathLst>
                <a:path extrusionOk="0" h="1247" w="779">
                  <a:moveTo>
                    <a:pt x="390" y="1"/>
                  </a:moveTo>
                  <a:cubicBezTo>
                    <a:pt x="172" y="1"/>
                    <a:pt x="0" y="172"/>
                    <a:pt x="0" y="390"/>
                  </a:cubicBezTo>
                  <a:lnTo>
                    <a:pt x="0" y="857"/>
                  </a:lnTo>
                  <a:cubicBezTo>
                    <a:pt x="16" y="1075"/>
                    <a:pt x="187" y="1246"/>
                    <a:pt x="390" y="1246"/>
                  </a:cubicBezTo>
                  <a:cubicBezTo>
                    <a:pt x="607" y="1246"/>
                    <a:pt x="779" y="1059"/>
                    <a:pt x="779" y="857"/>
                  </a:cubicBezTo>
                  <a:lnTo>
                    <a:pt x="779" y="374"/>
                  </a:lnTo>
                  <a:cubicBezTo>
                    <a:pt x="779" y="157"/>
                    <a:pt x="607"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5981972" y="3747035"/>
              <a:ext cx="50565" cy="80840"/>
            </a:xfrm>
            <a:custGeom>
              <a:rect b="b" l="l" r="r" t="t"/>
              <a:pathLst>
                <a:path extrusionOk="0" h="1247" w="780">
                  <a:moveTo>
                    <a:pt x="390" y="1"/>
                  </a:moveTo>
                  <a:cubicBezTo>
                    <a:pt x="172" y="1"/>
                    <a:pt x="1" y="172"/>
                    <a:pt x="17" y="390"/>
                  </a:cubicBezTo>
                  <a:lnTo>
                    <a:pt x="17" y="857"/>
                  </a:lnTo>
                  <a:cubicBezTo>
                    <a:pt x="17" y="1075"/>
                    <a:pt x="188" y="1246"/>
                    <a:pt x="406" y="1246"/>
                  </a:cubicBezTo>
                  <a:cubicBezTo>
                    <a:pt x="608" y="1246"/>
                    <a:pt x="779" y="1059"/>
                    <a:pt x="779" y="857"/>
                  </a:cubicBezTo>
                  <a:lnTo>
                    <a:pt x="779" y="374"/>
                  </a:lnTo>
                  <a:cubicBezTo>
                    <a:pt x="764" y="157"/>
                    <a:pt x="59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6076881" y="3746062"/>
              <a:ext cx="50501" cy="80775"/>
            </a:xfrm>
            <a:custGeom>
              <a:rect b="b" l="l" r="r" t="t"/>
              <a:pathLst>
                <a:path extrusionOk="0" h="1246" w="779">
                  <a:moveTo>
                    <a:pt x="389" y="0"/>
                  </a:moveTo>
                  <a:cubicBezTo>
                    <a:pt x="171" y="0"/>
                    <a:pt x="0" y="172"/>
                    <a:pt x="0" y="389"/>
                  </a:cubicBezTo>
                  <a:lnTo>
                    <a:pt x="0" y="872"/>
                  </a:lnTo>
                  <a:cubicBezTo>
                    <a:pt x="16" y="1074"/>
                    <a:pt x="187" y="1246"/>
                    <a:pt x="389" y="1246"/>
                  </a:cubicBezTo>
                  <a:cubicBezTo>
                    <a:pt x="592" y="1230"/>
                    <a:pt x="763" y="1074"/>
                    <a:pt x="778" y="872"/>
                  </a:cubicBezTo>
                  <a:lnTo>
                    <a:pt x="778" y="374"/>
                  </a:lnTo>
                  <a:cubicBezTo>
                    <a:pt x="763" y="172"/>
                    <a:pt x="592"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6170687" y="3745025"/>
              <a:ext cx="50501" cy="80775"/>
            </a:xfrm>
            <a:custGeom>
              <a:rect b="b" l="l" r="r" t="t"/>
              <a:pathLst>
                <a:path extrusionOk="0" h="1246" w="779">
                  <a:moveTo>
                    <a:pt x="390" y="1"/>
                  </a:moveTo>
                  <a:cubicBezTo>
                    <a:pt x="172" y="16"/>
                    <a:pt x="1" y="188"/>
                    <a:pt x="16" y="390"/>
                  </a:cubicBezTo>
                  <a:lnTo>
                    <a:pt x="16" y="872"/>
                  </a:lnTo>
                  <a:cubicBezTo>
                    <a:pt x="16" y="1075"/>
                    <a:pt x="187" y="1246"/>
                    <a:pt x="405" y="1246"/>
                  </a:cubicBezTo>
                  <a:cubicBezTo>
                    <a:pt x="608" y="1246"/>
                    <a:pt x="779" y="1075"/>
                    <a:pt x="779" y="857"/>
                  </a:cubicBezTo>
                  <a:lnTo>
                    <a:pt x="779" y="390"/>
                  </a:lnTo>
                  <a:cubicBezTo>
                    <a:pt x="763" y="172"/>
                    <a:pt x="59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6265531" y="3745025"/>
              <a:ext cx="50501" cy="80775"/>
            </a:xfrm>
            <a:custGeom>
              <a:rect b="b" l="l" r="r" t="t"/>
              <a:pathLst>
                <a:path extrusionOk="0" h="1246" w="779">
                  <a:moveTo>
                    <a:pt x="390" y="1"/>
                  </a:moveTo>
                  <a:cubicBezTo>
                    <a:pt x="172" y="1"/>
                    <a:pt x="1" y="172"/>
                    <a:pt x="1" y="390"/>
                  </a:cubicBezTo>
                  <a:lnTo>
                    <a:pt x="1" y="857"/>
                  </a:lnTo>
                  <a:cubicBezTo>
                    <a:pt x="1" y="1075"/>
                    <a:pt x="172" y="1246"/>
                    <a:pt x="390" y="1246"/>
                  </a:cubicBezTo>
                  <a:cubicBezTo>
                    <a:pt x="608" y="1246"/>
                    <a:pt x="779" y="1075"/>
                    <a:pt x="779" y="857"/>
                  </a:cubicBezTo>
                  <a:lnTo>
                    <a:pt x="779" y="374"/>
                  </a:lnTo>
                  <a:cubicBezTo>
                    <a:pt x="779" y="156"/>
                    <a:pt x="608"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6359403" y="3744053"/>
              <a:ext cx="50501" cy="80775"/>
            </a:xfrm>
            <a:custGeom>
              <a:rect b="b" l="l" r="r" t="t"/>
              <a:pathLst>
                <a:path extrusionOk="0" h="1246" w="779">
                  <a:moveTo>
                    <a:pt x="389" y="0"/>
                  </a:moveTo>
                  <a:cubicBezTo>
                    <a:pt x="171" y="16"/>
                    <a:pt x="0" y="187"/>
                    <a:pt x="0" y="389"/>
                  </a:cubicBezTo>
                  <a:lnTo>
                    <a:pt x="0" y="872"/>
                  </a:lnTo>
                  <a:cubicBezTo>
                    <a:pt x="16" y="1074"/>
                    <a:pt x="187" y="1245"/>
                    <a:pt x="389" y="1245"/>
                  </a:cubicBezTo>
                  <a:cubicBezTo>
                    <a:pt x="607" y="1245"/>
                    <a:pt x="778" y="1074"/>
                    <a:pt x="778" y="856"/>
                  </a:cubicBezTo>
                  <a:lnTo>
                    <a:pt x="778" y="389"/>
                  </a:lnTo>
                  <a:cubicBezTo>
                    <a:pt x="763" y="171"/>
                    <a:pt x="592"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6454246" y="3744053"/>
              <a:ext cx="49463" cy="80775"/>
            </a:xfrm>
            <a:custGeom>
              <a:rect b="b" l="l" r="r" t="t"/>
              <a:pathLst>
                <a:path extrusionOk="0" h="1246" w="763">
                  <a:moveTo>
                    <a:pt x="374" y="0"/>
                  </a:moveTo>
                  <a:cubicBezTo>
                    <a:pt x="172" y="0"/>
                    <a:pt x="0" y="171"/>
                    <a:pt x="0" y="389"/>
                  </a:cubicBezTo>
                  <a:lnTo>
                    <a:pt x="0" y="856"/>
                  </a:lnTo>
                  <a:cubicBezTo>
                    <a:pt x="0" y="1074"/>
                    <a:pt x="172" y="1245"/>
                    <a:pt x="389" y="1245"/>
                  </a:cubicBezTo>
                  <a:cubicBezTo>
                    <a:pt x="592" y="1230"/>
                    <a:pt x="763" y="1059"/>
                    <a:pt x="763" y="856"/>
                  </a:cubicBezTo>
                  <a:lnTo>
                    <a:pt x="763" y="374"/>
                  </a:lnTo>
                  <a:cubicBezTo>
                    <a:pt x="763" y="156"/>
                    <a:pt x="592" y="0"/>
                    <a:pt x="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6548053" y="3743015"/>
              <a:ext cx="50565" cy="80775"/>
            </a:xfrm>
            <a:custGeom>
              <a:rect b="b" l="l" r="r" t="t"/>
              <a:pathLst>
                <a:path extrusionOk="0" h="1246" w="780">
                  <a:moveTo>
                    <a:pt x="390" y="1"/>
                  </a:moveTo>
                  <a:cubicBezTo>
                    <a:pt x="172" y="1"/>
                    <a:pt x="1" y="172"/>
                    <a:pt x="16" y="390"/>
                  </a:cubicBezTo>
                  <a:lnTo>
                    <a:pt x="16" y="872"/>
                  </a:lnTo>
                  <a:cubicBezTo>
                    <a:pt x="16" y="1075"/>
                    <a:pt x="188" y="1246"/>
                    <a:pt x="406" y="1246"/>
                  </a:cubicBezTo>
                  <a:cubicBezTo>
                    <a:pt x="608" y="1246"/>
                    <a:pt x="779" y="1075"/>
                    <a:pt x="779" y="857"/>
                  </a:cubicBezTo>
                  <a:lnTo>
                    <a:pt x="779" y="374"/>
                  </a:lnTo>
                  <a:cubicBezTo>
                    <a:pt x="779" y="172"/>
                    <a:pt x="608"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6642897" y="3742951"/>
              <a:ext cx="49528" cy="80840"/>
            </a:xfrm>
            <a:custGeom>
              <a:rect b="b" l="l" r="r" t="t"/>
              <a:pathLst>
                <a:path extrusionOk="0" h="1247" w="764">
                  <a:moveTo>
                    <a:pt x="402" y="1"/>
                  </a:moveTo>
                  <a:cubicBezTo>
                    <a:pt x="393" y="1"/>
                    <a:pt x="384" y="1"/>
                    <a:pt x="375" y="2"/>
                  </a:cubicBezTo>
                  <a:cubicBezTo>
                    <a:pt x="157" y="2"/>
                    <a:pt x="1" y="173"/>
                    <a:pt x="1" y="391"/>
                  </a:cubicBezTo>
                  <a:lnTo>
                    <a:pt x="1" y="858"/>
                  </a:lnTo>
                  <a:cubicBezTo>
                    <a:pt x="1" y="1076"/>
                    <a:pt x="172" y="1247"/>
                    <a:pt x="390" y="1247"/>
                  </a:cubicBezTo>
                  <a:cubicBezTo>
                    <a:pt x="592" y="1231"/>
                    <a:pt x="764" y="1060"/>
                    <a:pt x="764" y="858"/>
                  </a:cubicBezTo>
                  <a:lnTo>
                    <a:pt x="764" y="375"/>
                  </a:lnTo>
                  <a:cubicBezTo>
                    <a:pt x="764" y="166"/>
                    <a:pt x="607" y="1"/>
                    <a:pt x="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6736768" y="3742043"/>
              <a:ext cx="50501" cy="80775"/>
            </a:xfrm>
            <a:custGeom>
              <a:rect b="b" l="l" r="r" t="t"/>
              <a:pathLst>
                <a:path extrusionOk="0" h="1246" w="779">
                  <a:moveTo>
                    <a:pt x="390" y="0"/>
                  </a:moveTo>
                  <a:cubicBezTo>
                    <a:pt x="172" y="0"/>
                    <a:pt x="0" y="171"/>
                    <a:pt x="0" y="389"/>
                  </a:cubicBezTo>
                  <a:lnTo>
                    <a:pt x="0" y="872"/>
                  </a:lnTo>
                  <a:cubicBezTo>
                    <a:pt x="0" y="1074"/>
                    <a:pt x="187" y="1245"/>
                    <a:pt x="390" y="1245"/>
                  </a:cubicBezTo>
                  <a:cubicBezTo>
                    <a:pt x="607" y="1245"/>
                    <a:pt x="779" y="1074"/>
                    <a:pt x="779" y="856"/>
                  </a:cubicBezTo>
                  <a:lnTo>
                    <a:pt x="779" y="374"/>
                  </a:lnTo>
                  <a:cubicBezTo>
                    <a:pt x="779" y="171"/>
                    <a:pt x="607"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6830575" y="3741006"/>
              <a:ext cx="50565" cy="81812"/>
            </a:xfrm>
            <a:custGeom>
              <a:rect b="b" l="l" r="r" t="t"/>
              <a:pathLst>
                <a:path extrusionOk="0" h="1262" w="780">
                  <a:moveTo>
                    <a:pt x="390" y="0"/>
                  </a:moveTo>
                  <a:cubicBezTo>
                    <a:pt x="172" y="0"/>
                    <a:pt x="1" y="187"/>
                    <a:pt x="17" y="390"/>
                  </a:cubicBezTo>
                  <a:lnTo>
                    <a:pt x="17" y="872"/>
                  </a:lnTo>
                  <a:cubicBezTo>
                    <a:pt x="17" y="1090"/>
                    <a:pt x="188" y="1261"/>
                    <a:pt x="406" y="1261"/>
                  </a:cubicBezTo>
                  <a:cubicBezTo>
                    <a:pt x="608" y="1246"/>
                    <a:pt x="779" y="1074"/>
                    <a:pt x="779" y="857"/>
                  </a:cubicBezTo>
                  <a:lnTo>
                    <a:pt x="779" y="390"/>
                  </a:lnTo>
                  <a:cubicBezTo>
                    <a:pt x="764" y="172"/>
                    <a:pt x="592"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6925483" y="3741006"/>
              <a:ext cx="50501" cy="80775"/>
            </a:xfrm>
            <a:custGeom>
              <a:rect b="b" l="l" r="r" t="t"/>
              <a:pathLst>
                <a:path extrusionOk="0" h="1246" w="779">
                  <a:moveTo>
                    <a:pt x="389" y="0"/>
                  </a:moveTo>
                  <a:cubicBezTo>
                    <a:pt x="171" y="0"/>
                    <a:pt x="0" y="172"/>
                    <a:pt x="0" y="390"/>
                  </a:cubicBezTo>
                  <a:lnTo>
                    <a:pt x="0" y="872"/>
                  </a:lnTo>
                  <a:cubicBezTo>
                    <a:pt x="0" y="1074"/>
                    <a:pt x="171" y="1246"/>
                    <a:pt x="389" y="1246"/>
                  </a:cubicBezTo>
                  <a:cubicBezTo>
                    <a:pt x="607" y="1246"/>
                    <a:pt x="778" y="1074"/>
                    <a:pt x="778" y="857"/>
                  </a:cubicBezTo>
                  <a:lnTo>
                    <a:pt x="778" y="374"/>
                  </a:lnTo>
                  <a:cubicBezTo>
                    <a:pt x="778" y="172"/>
                    <a:pt x="607"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7019290" y="3739968"/>
              <a:ext cx="50501" cy="80840"/>
            </a:xfrm>
            <a:custGeom>
              <a:rect b="b" l="l" r="r" t="t"/>
              <a:pathLst>
                <a:path extrusionOk="0" h="1247" w="779">
                  <a:moveTo>
                    <a:pt x="390" y="1"/>
                  </a:moveTo>
                  <a:cubicBezTo>
                    <a:pt x="172" y="16"/>
                    <a:pt x="1" y="188"/>
                    <a:pt x="16" y="390"/>
                  </a:cubicBezTo>
                  <a:lnTo>
                    <a:pt x="16" y="873"/>
                  </a:lnTo>
                  <a:cubicBezTo>
                    <a:pt x="16" y="1090"/>
                    <a:pt x="187" y="1246"/>
                    <a:pt x="405" y="1246"/>
                  </a:cubicBezTo>
                  <a:cubicBezTo>
                    <a:pt x="608" y="1246"/>
                    <a:pt x="779" y="1075"/>
                    <a:pt x="779" y="857"/>
                  </a:cubicBezTo>
                  <a:lnTo>
                    <a:pt x="779" y="390"/>
                  </a:lnTo>
                  <a:cubicBezTo>
                    <a:pt x="763" y="172"/>
                    <a:pt x="59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7114134" y="3739904"/>
              <a:ext cx="49528" cy="80905"/>
            </a:xfrm>
            <a:custGeom>
              <a:rect b="b" l="l" r="r" t="t"/>
              <a:pathLst>
                <a:path extrusionOk="0" h="1248" w="764">
                  <a:moveTo>
                    <a:pt x="402" y="1"/>
                  </a:moveTo>
                  <a:cubicBezTo>
                    <a:pt x="393" y="1"/>
                    <a:pt x="383" y="1"/>
                    <a:pt x="374" y="2"/>
                  </a:cubicBezTo>
                  <a:cubicBezTo>
                    <a:pt x="172" y="2"/>
                    <a:pt x="1" y="173"/>
                    <a:pt x="1" y="391"/>
                  </a:cubicBezTo>
                  <a:lnTo>
                    <a:pt x="1" y="874"/>
                  </a:lnTo>
                  <a:cubicBezTo>
                    <a:pt x="1" y="1076"/>
                    <a:pt x="172" y="1247"/>
                    <a:pt x="390" y="1247"/>
                  </a:cubicBezTo>
                  <a:cubicBezTo>
                    <a:pt x="592" y="1247"/>
                    <a:pt x="763" y="1060"/>
                    <a:pt x="763" y="858"/>
                  </a:cubicBezTo>
                  <a:lnTo>
                    <a:pt x="763" y="375"/>
                  </a:lnTo>
                  <a:cubicBezTo>
                    <a:pt x="763" y="167"/>
                    <a:pt x="606" y="1"/>
                    <a:pt x="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7208005" y="3738996"/>
              <a:ext cx="50501" cy="80775"/>
            </a:xfrm>
            <a:custGeom>
              <a:rect b="b" l="l" r="r" t="t"/>
              <a:pathLst>
                <a:path extrusionOk="0" h="1246" w="779">
                  <a:moveTo>
                    <a:pt x="389" y="0"/>
                  </a:moveTo>
                  <a:cubicBezTo>
                    <a:pt x="171" y="0"/>
                    <a:pt x="0" y="172"/>
                    <a:pt x="0" y="389"/>
                  </a:cubicBezTo>
                  <a:lnTo>
                    <a:pt x="0" y="872"/>
                  </a:lnTo>
                  <a:cubicBezTo>
                    <a:pt x="16" y="1090"/>
                    <a:pt x="187" y="1246"/>
                    <a:pt x="389" y="1246"/>
                  </a:cubicBezTo>
                  <a:cubicBezTo>
                    <a:pt x="607" y="1246"/>
                    <a:pt x="778" y="1074"/>
                    <a:pt x="778" y="856"/>
                  </a:cubicBezTo>
                  <a:lnTo>
                    <a:pt x="778" y="374"/>
                  </a:lnTo>
                  <a:cubicBezTo>
                    <a:pt x="763" y="172"/>
                    <a:pt x="592"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7302849" y="3738996"/>
              <a:ext cx="50501" cy="80775"/>
            </a:xfrm>
            <a:custGeom>
              <a:rect b="b" l="l" r="r" t="t"/>
              <a:pathLst>
                <a:path extrusionOk="0" h="1246" w="779">
                  <a:moveTo>
                    <a:pt x="389" y="0"/>
                  </a:moveTo>
                  <a:cubicBezTo>
                    <a:pt x="172" y="0"/>
                    <a:pt x="0" y="172"/>
                    <a:pt x="0" y="389"/>
                  </a:cubicBezTo>
                  <a:lnTo>
                    <a:pt x="0" y="856"/>
                  </a:lnTo>
                  <a:cubicBezTo>
                    <a:pt x="0" y="1074"/>
                    <a:pt x="172" y="1246"/>
                    <a:pt x="389" y="1246"/>
                  </a:cubicBezTo>
                  <a:cubicBezTo>
                    <a:pt x="607" y="1246"/>
                    <a:pt x="779" y="1074"/>
                    <a:pt x="779" y="856"/>
                  </a:cubicBezTo>
                  <a:lnTo>
                    <a:pt x="779" y="374"/>
                  </a:lnTo>
                  <a:cubicBezTo>
                    <a:pt x="763" y="172"/>
                    <a:pt x="592" y="0"/>
                    <a:pt x="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7396656" y="3737959"/>
              <a:ext cx="50565" cy="80775"/>
            </a:xfrm>
            <a:custGeom>
              <a:rect b="b" l="l" r="r" t="t"/>
              <a:pathLst>
                <a:path extrusionOk="0" h="1246" w="780">
                  <a:moveTo>
                    <a:pt x="390" y="1"/>
                  </a:moveTo>
                  <a:cubicBezTo>
                    <a:pt x="172" y="16"/>
                    <a:pt x="1" y="188"/>
                    <a:pt x="1" y="390"/>
                  </a:cubicBezTo>
                  <a:lnTo>
                    <a:pt x="1" y="872"/>
                  </a:lnTo>
                  <a:cubicBezTo>
                    <a:pt x="16" y="1075"/>
                    <a:pt x="188" y="1246"/>
                    <a:pt x="390" y="1246"/>
                  </a:cubicBezTo>
                  <a:cubicBezTo>
                    <a:pt x="608" y="1246"/>
                    <a:pt x="779" y="1075"/>
                    <a:pt x="779" y="857"/>
                  </a:cubicBezTo>
                  <a:lnTo>
                    <a:pt x="779" y="390"/>
                  </a:lnTo>
                  <a:cubicBezTo>
                    <a:pt x="764" y="172"/>
                    <a:pt x="59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7491499" y="3737894"/>
              <a:ext cx="49528" cy="80840"/>
            </a:xfrm>
            <a:custGeom>
              <a:rect b="b" l="l" r="r" t="t"/>
              <a:pathLst>
                <a:path extrusionOk="0" h="1247" w="764">
                  <a:moveTo>
                    <a:pt x="402" y="1"/>
                  </a:moveTo>
                  <a:cubicBezTo>
                    <a:pt x="393" y="1"/>
                    <a:pt x="384" y="1"/>
                    <a:pt x="375" y="2"/>
                  </a:cubicBezTo>
                  <a:cubicBezTo>
                    <a:pt x="157" y="2"/>
                    <a:pt x="1" y="173"/>
                    <a:pt x="1" y="391"/>
                  </a:cubicBezTo>
                  <a:lnTo>
                    <a:pt x="1" y="858"/>
                  </a:lnTo>
                  <a:cubicBezTo>
                    <a:pt x="1" y="1076"/>
                    <a:pt x="172" y="1247"/>
                    <a:pt x="390" y="1247"/>
                  </a:cubicBezTo>
                  <a:cubicBezTo>
                    <a:pt x="592" y="1231"/>
                    <a:pt x="764" y="1060"/>
                    <a:pt x="764" y="858"/>
                  </a:cubicBezTo>
                  <a:lnTo>
                    <a:pt x="764" y="375"/>
                  </a:lnTo>
                  <a:cubicBezTo>
                    <a:pt x="764" y="167"/>
                    <a:pt x="607" y="1"/>
                    <a:pt x="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7585371" y="3736986"/>
              <a:ext cx="49528" cy="80775"/>
            </a:xfrm>
            <a:custGeom>
              <a:rect b="b" l="l" r="r" t="t"/>
              <a:pathLst>
                <a:path extrusionOk="0" h="1246" w="764">
                  <a:moveTo>
                    <a:pt x="374" y="0"/>
                  </a:moveTo>
                  <a:cubicBezTo>
                    <a:pt x="172" y="16"/>
                    <a:pt x="0" y="187"/>
                    <a:pt x="0" y="389"/>
                  </a:cubicBezTo>
                  <a:lnTo>
                    <a:pt x="0" y="872"/>
                  </a:lnTo>
                  <a:cubicBezTo>
                    <a:pt x="16" y="1074"/>
                    <a:pt x="187" y="1245"/>
                    <a:pt x="390" y="1245"/>
                  </a:cubicBezTo>
                  <a:cubicBezTo>
                    <a:pt x="608" y="1245"/>
                    <a:pt x="763" y="1074"/>
                    <a:pt x="763" y="856"/>
                  </a:cubicBezTo>
                  <a:lnTo>
                    <a:pt x="763" y="389"/>
                  </a:lnTo>
                  <a:cubicBezTo>
                    <a:pt x="763" y="171"/>
                    <a:pt x="592" y="0"/>
                    <a:pt x="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7680215" y="3736922"/>
              <a:ext cx="50501" cy="80840"/>
            </a:xfrm>
            <a:custGeom>
              <a:rect b="b" l="l" r="r" t="t"/>
              <a:pathLst>
                <a:path extrusionOk="0" h="1247" w="779">
                  <a:moveTo>
                    <a:pt x="415" y="0"/>
                  </a:moveTo>
                  <a:cubicBezTo>
                    <a:pt x="407" y="0"/>
                    <a:pt x="398" y="1"/>
                    <a:pt x="390" y="1"/>
                  </a:cubicBezTo>
                  <a:cubicBezTo>
                    <a:pt x="172" y="1"/>
                    <a:pt x="1" y="172"/>
                    <a:pt x="1" y="390"/>
                  </a:cubicBezTo>
                  <a:lnTo>
                    <a:pt x="1" y="857"/>
                  </a:lnTo>
                  <a:cubicBezTo>
                    <a:pt x="1" y="1075"/>
                    <a:pt x="172" y="1246"/>
                    <a:pt x="390" y="1246"/>
                  </a:cubicBezTo>
                  <a:cubicBezTo>
                    <a:pt x="592" y="1246"/>
                    <a:pt x="779" y="1060"/>
                    <a:pt x="779" y="857"/>
                  </a:cubicBezTo>
                  <a:lnTo>
                    <a:pt x="779" y="375"/>
                  </a:lnTo>
                  <a:cubicBezTo>
                    <a:pt x="779" y="166"/>
                    <a:pt x="608" y="0"/>
                    <a:pt x="4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7774086" y="3735949"/>
              <a:ext cx="50501" cy="80775"/>
            </a:xfrm>
            <a:custGeom>
              <a:rect b="b" l="l" r="r" t="t"/>
              <a:pathLst>
                <a:path extrusionOk="0" h="1246" w="779">
                  <a:moveTo>
                    <a:pt x="374" y="1"/>
                  </a:moveTo>
                  <a:cubicBezTo>
                    <a:pt x="171" y="1"/>
                    <a:pt x="0" y="172"/>
                    <a:pt x="0" y="390"/>
                  </a:cubicBezTo>
                  <a:lnTo>
                    <a:pt x="0" y="872"/>
                  </a:lnTo>
                  <a:cubicBezTo>
                    <a:pt x="0" y="1075"/>
                    <a:pt x="171" y="1246"/>
                    <a:pt x="389" y="1246"/>
                  </a:cubicBezTo>
                  <a:cubicBezTo>
                    <a:pt x="607" y="1246"/>
                    <a:pt x="778" y="1075"/>
                    <a:pt x="763" y="857"/>
                  </a:cubicBezTo>
                  <a:lnTo>
                    <a:pt x="763" y="374"/>
                  </a:lnTo>
                  <a:cubicBezTo>
                    <a:pt x="763" y="172"/>
                    <a:pt x="592" y="1"/>
                    <a:pt x="3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4000300" y="3503867"/>
              <a:ext cx="128164" cy="239213"/>
            </a:xfrm>
            <a:custGeom>
              <a:rect b="b" l="l" r="r" t="t"/>
              <a:pathLst>
                <a:path extrusionOk="0" h="3690" w="1977">
                  <a:moveTo>
                    <a:pt x="1735" y="1"/>
                  </a:moveTo>
                  <a:cubicBezTo>
                    <a:pt x="751" y="1"/>
                    <a:pt x="1" y="990"/>
                    <a:pt x="140" y="2102"/>
                  </a:cubicBezTo>
                  <a:cubicBezTo>
                    <a:pt x="202" y="2818"/>
                    <a:pt x="685" y="3425"/>
                    <a:pt x="1369" y="3658"/>
                  </a:cubicBezTo>
                  <a:lnTo>
                    <a:pt x="1509" y="3690"/>
                  </a:lnTo>
                  <a:lnTo>
                    <a:pt x="1976" y="1"/>
                  </a:lnTo>
                  <a:lnTo>
                    <a:pt x="1759" y="1"/>
                  </a:lnTo>
                  <a:cubicBezTo>
                    <a:pt x="1751" y="1"/>
                    <a:pt x="1743" y="1"/>
                    <a:pt x="1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6820526" y="4416054"/>
              <a:ext cx="65" cy="65"/>
            </a:xfrm>
            <a:custGeom>
              <a:rect b="b" l="l" r="r" t="t"/>
              <a:pathLst>
                <a:path extrusionOk="0" fill="none" h="1" w="1">
                  <a:moveTo>
                    <a:pt x="0" y="0"/>
                  </a:moveTo>
                  <a:close/>
                </a:path>
              </a:pathLst>
            </a:custGeom>
            <a:noFill/>
            <a:ln cap="flat" cmpd="sng" w="3500">
              <a:solidFill>
                <a:srgbClr val="3B889E"/>
              </a:solidFill>
              <a:prstDash val="solid"/>
              <a:miter lim="1556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4407876" y="3127543"/>
              <a:ext cx="780069" cy="205892"/>
            </a:xfrm>
            <a:custGeom>
              <a:rect b="b" l="l" r="r" t="t"/>
              <a:pathLst>
                <a:path extrusionOk="0" h="3176" w="12033">
                  <a:moveTo>
                    <a:pt x="9464" y="0"/>
                  </a:moveTo>
                  <a:lnTo>
                    <a:pt x="1" y="280"/>
                  </a:lnTo>
                  <a:lnTo>
                    <a:pt x="732" y="3175"/>
                  </a:lnTo>
                  <a:lnTo>
                    <a:pt x="12032" y="2864"/>
                  </a:lnTo>
                  <a:lnTo>
                    <a:pt x="94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4373582" y="2993286"/>
              <a:ext cx="610545" cy="110077"/>
            </a:xfrm>
            <a:custGeom>
              <a:rect b="b" l="l" r="r" t="t"/>
              <a:pathLst>
                <a:path extrusionOk="0" h="1698" w="9418">
                  <a:moveTo>
                    <a:pt x="8141" y="1"/>
                  </a:moveTo>
                  <a:lnTo>
                    <a:pt x="1" y="234"/>
                  </a:lnTo>
                  <a:lnTo>
                    <a:pt x="359" y="1697"/>
                  </a:lnTo>
                  <a:lnTo>
                    <a:pt x="9417" y="1433"/>
                  </a:lnTo>
                  <a:lnTo>
                    <a:pt x="81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5959801" y="3993249"/>
              <a:ext cx="960679" cy="53548"/>
            </a:xfrm>
            <a:custGeom>
              <a:rect b="b" l="l" r="r" t="t"/>
              <a:pathLst>
                <a:path extrusionOk="0" h="826" w="14819">
                  <a:moveTo>
                    <a:pt x="14071" y="1"/>
                  </a:moveTo>
                  <a:lnTo>
                    <a:pt x="732" y="79"/>
                  </a:lnTo>
                  <a:cubicBezTo>
                    <a:pt x="327" y="79"/>
                    <a:pt x="1" y="421"/>
                    <a:pt x="16" y="826"/>
                  </a:cubicBezTo>
                  <a:lnTo>
                    <a:pt x="14818" y="732"/>
                  </a:lnTo>
                  <a:cubicBezTo>
                    <a:pt x="14818" y="328"/>
                    <a:pt x="14476" y="1"/>
                    <a:pt x="14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5960838" y="4039826"/>
              <a:ext cx="959641" cy="81812"/>
            </a:xfrm>
            <a:custGeom>
              <a:rect b="b" l="l" r="r" t="t"/>
              <a:pathLst>
                <a:path extrusionOk="0" h="1262" w="14803">
                  <a:moveTo>
                    <a:pt x="14802" y="0"/>
                  </a:moveTo>
                  <a:lnTo>
                    <a:pt x="0" y="94"/>
                  </a:lnTo>
                  <a:lnTo>
                    <a:pt x="3113" y="1261"/>
                  </a:lnTo>
                  <a:lnTo>
                    <a:pt x="9790" y="1245"/>
                  </a:lnTo>
                  <a:lnTo>
                    <a:pt x="148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8231126" y="3717797"/>
              <a:ext cx="319924" cy="150400"/>
            </a:xfrm>
            <a:custGeom>
              <a:rect b="b" l="l" r="r" t="t"/>
              <a:pathLst>
                <a:path extrusionOk="0" h="2320" w="4935">
                  <a:moveTo>
                    <a:pt x="2227" y="0"/>
                  </a:moveTo>
                  <a:cubicBezTo>
                    <a:pt x="982" y="32"/>
                    <a:pt x="1" y="1074"/>
                    <a:pt x="48" y="2320"/>
                  </a:cubicBezTo>
                  <a:lnTo>
                    <a:pt x="4935" y="2180"/>
                  </a:lnTo>
                  <a:lnTo>
                    <a:pt x="3285" y="857"/>
                  </a:lnTo>
                  <a:lnTo>
                    <a:pt x="22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792" name="Google Shape;792;p41"/>
          <p:cNvSpPr txBox="1"/>
          <p:nvPr>
            <p:ph idx="4294967295" type="title"/>
          </p:nvPr>
        </p:nvSpPr>
        <p:spPr>
          <a:xfrm>
            <a:off x="729600" y="0"/>
            <a:ext cx="8414400" cy="627900"/>
          </a:xfrm>
          <a:prstGeom prst="rect">
            <a:avLst/>
          </a:prstGeom>
          <a:ln>
            <a:noFill/>
          </a:ln>
        </p:spPr>
        <p:txBody>
          <a:bodyPr anchorCtr="0" anchor="t" bIns="91425" lIns="274300" spcFirstLastPara="1" rIns="91425" wrap="square" tIns="91425">
            <a:noAutofit/>
          </a:bodyPr>
          <a:lstStyle/>
          <a:p>
            <a:pPr indent="0" lvl="0" marL="0" rtl="0" algn="l">
              <a:spcBef>
                <a:spcPts val="0"/>
              </a:spcBef>
              <a:spcAft>
                <a:spcPts val="0"/>
              </a:spcAft>
              <a:buNone/>
            </a:pPr>
            <a:r>
              <a:rPr lang="en"/>
              <a:t>Problem Statement</a:t>
            </a:r>
            <a:endParaRPr/>
          </a:p>
        </p:txBody>
      </p:sp>
      <p:sp>
        <p:nvSpPr>
          <p:cNvPr id="793" name="Google Shape;793;p41"/>
          <p:cNvSpPr txBox="1"/>
          <p:nvPr>
            <p:ph idx="4294967295" type="subTitle"/>
          </p:nvPr>
        </p:nvSpPr>
        <p:spPr>
          <a:xfrm>
            <a:off x="1437400" y="1374875"/>
            <a:ext cx="6790500" cy="188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i="1" lang="en" sz="2500">
                <a:latin typeface="Archivo"/>
                <a:ea typeface="Archivo"/>
                <a:cs typeface="Archivo"/>
                <a:sym typeface="Archivo"/>
              </a:rPr>
              <a:t>Predict </a:t>
            </a:r>
            <a:r>
              <a:rPr i="1" lang="en" sz="2500">
                <a:latin typeface="Archivo"/>
                <a:ea typeface="Archivo"/>
                <a:cs typeface="Archivo"/>
                <a:sym typeface="Archivo"/>
              </a:rPr>
              <a:t>two hours prior to a flight’s departure time </a:t>
            </a:r>
            <a:r>
              <a:rPr i="1" lang="en" sz="2500">
                <a:latin typeface="Archivo"/>
                <a:ea typeface="Archivo"/>
                <a:cs typeface="Archivo"/>
                <a:sym typeface="Archivo"/>
              </a:rPr>
              <a:t>whether the flight will be delayed.</a:t>
            </a:r>
            <a:endParaRPr i="1" sz="2500">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8" name="Shape 1158"/>
        <p:cNvGrpSpPr/>
        <p:nvPr/>
      </p:nvGrpSpPr>
      <p:grpSpPr>
        <a:xfrm>
          <a:off x="0" y="0"/>
          <a:ext cx="0" cy="0"/>
          <a:chOff x="0" y="0"/>
          <a:chExt cx="0" cy="0"/>
        </a:xfrm>
      </p:grpSpPr>
      <p:sp>
        <p:nvSpPr>
          <p:cNvPr id="1159" name="Google Shape;115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0" name="Google Shape;1160;p68"/>
          <p:cNvSpPr txBox="1"/>
          <p:nvPr>
            <p:ph type="ctrTitle"/>
          </p:nvPr>
        </p:nvSpPr>
        <p:spPr>
          <a:xfrm>
            <a:off x="715950" y="0"/>
            <a:ext cx="8427900" cy="7770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sz="2800"/>
              <a:t>Logistic Regression - Discussion</a:t>
            </a:r>
            <a:endParaRPr sz="2800"/>
          </a:p>
        </p:txBody>
      </p:sp>
      <p:sp>
        <p:nvSpPr>
          <p:cNvPr id="1161" name="Google Shape;1161;p68"/>
          <p:cNvSpPr txBox="1"/>
          <p:nvPr/>
        </p:nvSpPr>
        <p:spPr>
          <a:xfrm>
            <a:off x="1173900" y="616300"/>
            <a:ext cx="7553100" cy="424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ssistant"/>
              <a:buChar char="●"/>
            </a:pPr>
            <a:r>
              <a:rPr lang="en" sz="1600">
                <a:latin typeface="Assistant"/>
                <a:ea typeface="Assistant"/>
                <a:cs typeface="Assistant"/>
                <a:sym typeface="Assistant"/>
              </a:rPr>
              <a:t>Data skew has significant impact on the regression model</a:t>
            </a:r>
            <a:endParaRPr i="1" sz="16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The data set is inherently skewed </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Can’t complain that on-time departures are significantly more that delayed departures</a:t>
            </a:r>
            <a:endParaRPr i="1" sz="1200">
              <a:latin typeface="Assistant"/>
              <a:ea typeface="Assistant"/>
              <a:cs typeface="Assistant"/>
              <a:sym typeface="Assistant"/>
            </a:endParaRPr>
          </a:p>
          <a:p>
            <a:pPr indent="0" lvl="0" marL="914400" rtl="0" algn="l">
              <a:spcBef>
                <a:spcPts val="0"/>
              </a:spcBef>
              <a:spcAft>
                <a:spcPts val="0"/>
              </a:spcAft>
              <a:buNone/>
            </a:pPr>
            <a:r>
              <a:t/>
            </a:r>
            <a:endParaRPr i="1" sz="1200">
              <a:latin typeface="Assistant"/>
              <a:ea typeface="Assistant"/>
              <a:cs typeface="Assistant"/>
              <a:sym typeface="Assistant"/>
            </a:endParaRPr>
          </a:p>
          <a:p>
            <a:pPr indent="-330200" lvl="0" marL="457200" rtl="0" algn="l">
              <a:spcBef>
                <a:spcPts val="0"/>
              </a:spcBef>
              <a:spcAft>
                <a:spcPts val="0"/>
              </a:spcAft>
              <a:buSzPts val="1600"/>
              <a:buFont typeface="Assistant"/>
              <a:buChar char="●"/>
            </a:pPr>
            <a:r>
              <a:rPr lang="en" sz="1600">
                <a:latin typeface="Assistant"/>
                <a:ea typeface="Assistant"/>
                <a:cs typeface="Assistant"/>
                <a:sym typeface="Assistant"/>
              </a:rPr>
              <a:t>Lowering the threshold improves the F1 score</a:t>
            </a:r>
            <a:endParaRPr sz="16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Lowered threshold impacts precision-recall tradeoff</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 doesn’t result in a better model</a:t>
            </a:r>
            <a:endParaRPr i="1" sz="1200">
              <a:latin typeface="Assistant"/>
              <a:ea typeface="Assistant"/>
              <a:cs typeface="Assistant"/>
              <a:sym typeface="Assistant"/>
            </a:endParaRPr>
          </a:p>
          <a:p>
            <a:pPr indent="0" lvl="0" marL="914400" rtl="0" algn="l">
              <a:spcBef>
                <a:spcPts val="0"/>
              </a:spcBef>
              <a:spcAft>
                <a:spcPts val="0"/>
              </a:spcAft>
              <a:buNone/>
            </a:pPr>
            <a:r>
              <a:t/>
            </a:r>
            <a:endParaRPr i="1" sz="1200">
              <a:latin typeface="Assistant"/>
              <a:ea typeface="Assistant"/>
              <a:cs typeface="Assistant"/>
              <a:sym typeface="Assistant"/>
            </a:endParaRPr>
          </a:p>
          <a:p>
            <a:pPr indent="-330200" lvl="0" marL="457200" rtl="0" algn="l">
              <a:spcBef>
                <a:spcPts val="0"/>
              </a:spcBef>
              <a:spcAft>
                <a:spcPts val="0"/>
              </a:spcAft>
              <a:buSzPts val="1600"/>
              <a:buFont typeface="Assistant"/>
              <a:buChar char="●"/>
            </a:pPr>
            <a:r>
              <a:rPr lang="en" sz="1600">
                <a:latin typeface="Assistant"/>
                <a:ea typeface="Assistant"/>
                <a:cs typeface="Assistant"/>
                <a:sym typeface="Assistant"/>
              </a:rPr>
              <a:t>Down-sample of majority (on-time departures) provides the most optimal solution</a:t>
            </a:r>
            <a:endParaRPr sz="1600">
              <a:latin typeface="Assistant"/>
              <a:ea typeface="Assistant"/>
              <a:cs typeface="Assistant"/>
              <a:sym typeface="Assistant"/>
            </a:endParaRPr>
          </a:p>
          <a:p>
            <a:pPr indent="0" lvl="0" marL="0" rtl="0" algn="l">
              <a:spcBef>
                <a:spcPts val="0"/>
              </a:spcBef>
              <a:spcAft>
                <a:spcPts val="0"/>
              </a:spcAft>
              <a:buNone/>
            </a:pPr>
            <a:r>
              <a:t/>
            </a:r>
            <a:endParaRPr sz="1600">
              <a:latin typeface="Assistant"/>
              <a:ea typeface="Assistant"/>
              <a:cs typeface="Assistant"/>
              <a:sym typeface="Assistant"/>
            </a:endParaRPr>
          </a:p>
          <a:p>
            <a:pPr indent="-330200" lvl="0" marL="457200" rtl="0" algn="l">
              <a:spcBef>
                <a:spcPts val="0"/>
              </a:spcBef>
              <a:spcAft>
                <a:spcPts val="0"/>
              </a:spcAft>
              <a:buSzPts val="1600"/>
              <a:buFont typeface="Assistant"/>
              <a:buChar char="●"/>
            </a:pPr>
            <a:r>
              <a:rPr lang="en" sz="1600">
                <a:latin typeface="Assistant"/>
                <a:ea typeface="Assistant"/>
                <a:cs typeface="Assistant"/>
                <a:sym typeface="Assistant"/>
              </a:rPr>
              <a:t>Weighting the minority class data </a:t>
            </a:r>
            <a:endParaRPr sz="16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new feature - constant weight for all minority class and a different </a:t>
            </a:r>
            <a:r>
              <a:rPr i="1" lang="en" sz="1200" u="sng">
                <a:latin typeface="Assistant"/>
                <a:ea typeface="Assistant"/>
                <a:cs typeface="Assistant"/>
                <a:sym typeface="Assistant"/>
              </a:rPr>
              <a:t>lower</a:t>
            </a:r>
            <a:r>
              <a:rPr i="1" lang="en" sz="1200">
                <a:latin typeface="Assistant"/>
                <a:ea typeface="Assistant"/>
                <a:cs typeface="Assistant"/>
                <a:sym typeface="Assistant"/>
              </a:rPr>
              <a:t> weight for majority class</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seems</a:t>
            </a:r>
            <a:r>
              <a:rPr i="1" lang="en" sz="1200">
                <a:latin typeface="Assistant"/>
                <a:ea typeface="Assistant"/>
                <a:cs typeface="Assistant"/>
                <a:sym typeface="Assistant"/>
              </a:rPr>
              <a:t> to significantly improve F1 score</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needs</a:t>
            </a:r>
            <a:r>
              <a:rPr i="1" lang="en" sz="1200">
                <a:latin typeface="Assistant"/>
                <a:ea typeface="Assistant"/>
                <a:cs typeface="Assistant"/>
                <a:sym typeface="Assistant"/>
              </a:rPr>
              <a:t> investigation - F1 score look too good to be true</a:t>
            </a:r>
            <a:endParaRPr i="1" sz="1200">
              <a:latin typeface="Assistant"/>
              <a:ea typeface="Assistant"/>
              <a:cs typeface="Assistant"/>
              <a:sym typeface="Assistant"/>
            </a:endParaRPr>
          </a:p>
          <a:p>
            <a:pPr indent="0" lvl="0" marL="0" rtl="0" algn="l">
              <a:spcBef>
                <a:spcPts val="0"/>
              </a:spcBef>
              <a:spcAft>
                <a:spcPts val="0"/>
              </a:spcAft>
              <a:buNone/>
            </a:pPr>
            <a:r>
              <a:t/>
            </a:r>
            <a:endParaRPr i="1" sz="1200">
              <a:latin typeface="Assistant"/>
              <a:ea typeface="Assistant"/>
              <a:cs typeface="Assistant"/>
              <a:sym typeface="Assistant"/>
            </a:endParaRPr>
          </a:p>
          <a:p>
            <a:pPr indent="-330200" lvl="0" marL="457200" rtl="0" algn="l">
              <a:spcBef>
                <a:spcPts val="0"/>
              </a:spcBef>
              <a:spcAft>
                <a:spcPts val="0"/>
              </a:spcAft>
              <a:buSzPts val="1600"/>
              <a:buFont typeface="Assistant"/>
              <a:buChar char="●"/>
            </a:pPr>
            <a:r>
              <a:rPr lang="en" sz="1600">
                <a:latin typeface="Assistant"/>
                <a:ea typeface="Assistant"/>
                <a:cs typeface="Assistant"/>
                <a:sym typeface="Assistant"/>
              </a:rPr>
              <a:t>SMOTE - Synthetic Minority Oversampling Technique</a:t>
            </a:r>
            <a:endParaRPr sz="16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way to oversample minority class by selecting samples “close” in feature space, drawing a line between these samples, and selecting point on that line</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1st choose a random minority sample, get k-NN, choose one of the k-NN, select sample on the line</a:t>
            </a:r>
            <a:endParaRPr i="1" sz="1200">
              <a:latin typeface="Assistant"/>
              <a:ea typeface="Assistant"/>
              <a:cs typeface="Assistant"/>
              <a:sym typeface="Assistant"/>
            </a:endParaRPr>
          </a:p>
          <a:p>
            <a:pPr indent="-304800" lvl="1" marL="914400" rtl="0" algn="l">
              <a:spcBef>
                <a:spcPts val="0"/>
              </a:spcBef>
              <a:spcAft>
                <a:spcPts val="0"/>
              </a:spcAft>
              <a:buSzPts val="1200"/>
              <a:buFont typeface="Assistant"/>
              <a:buChar char="○"/>
            </a:pPr>
            <a:r>
              <a:rPr i="1" lang="en" sz="1200">
                <a:latin typeface="Assistant"/>
                <a:ea typeface="Assistant"/>
                <a:cs typeface="Assistant"/>
                <a:sym typeface="Assistant"/>
              </a:rPr>
              <a:t>very high run time, and no good result.</a:t>
            </a:r>
            <a:endParaRPr i="1" sz="1200">
              <a:latin typeface="Assistant"/>
              <a:ea typeface="Assistant"/>
              <a:cs typeface="Assistant"/>
              <a:sym typeface="Assistan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5" name="Shape 1165"/>
        <p:cNvGrpSpPr/>
        <p:nvPr/>
      </p:nvGrpSpPr>
      <p:grpSpPr>
        <a:xfrm>
          <a:off x="0" y="0"/>
          <a:ext cx="0" cy="0"/>
          <a:chOff x="0" y="0"/>
          <a:chExt cx="0" cy="0"/>
        </a:xfrm>
      </p:grpSpPr>
      <p:sp>
        <p:nvSpPr>
          <p:cNvPr id="1166" name="Google Shape;116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7" name="Google Shape;1167;p69"/>
          <p:cNvSpPr txBox="1"/>
          <p:nvPr>
            <p:ph idx="4294967295" type="title"/>
          </p:nvPr>
        </p:nvSpPr>
        <p:spPr>
          <a:xfrm>
            <a:off x="0" y="0"/>
            <a:ext cx="84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r>
              <a:rPr lang="en"/>
              <a:t> - Decision Tree</a:t>
            </a:r>
            <a:endParaRPr/>
          </a:p>
        </p:txBody>
      </p:sp>
      <p:sp>
        <p:nvSpPr>
          <p:cNvPr id="1168" name="Google Shape;1168;p69"/>
          <p:cNvSpPr txBox="1"/>
          <p:nvPr/>
        </p:nvSpPr>
        <p:spPr>
          <a:xfrm>
            <a:off x="381900" y="761400"/>
            <a:ext cx="45915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Assistant"/>
              <a:buChar char="●"/>
            </a:pPr>
            <a:r>
              <a:rPr lang="en" sz="1800">
                <a:latin typeface="Assistant"/>
                <a:ea typeface="Assistant"/>
                <a:cs typeface="Assistant"/>
                <a:sym typeface="Assistant"/>
              </a:rPr>
              <a:t>Data</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Dropped rows missing weather data</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Downsampled majority class</a:t>
            </a:r>
            <a:endParaRPr sz="1800">
              <a:latin typeface="Assistant"/>
              <a:ea typeface="Assistant"/>
              <a:cs typeface="Assistant"/>
              <a:sym typeface="Assistant"/>
            </a:endParaRPr>
          </a:p>
          <a:p>
            <a:pPr indent="-342900" lvl="2" marL="1371600" rtl="0" algn="l">
              <a:spcBef>
                <a:spcPts val="0"/>
              </a:spcBef>
              <a:spcAft>
                <a:spcPts val="0"/>
              </a:spcAft>
              <a:buSzPts val="1800"/>
              <a:buFont typeface="Assistant"/>
              <a:buChar char="■"/>
            </a:pPr>
            <a:r>
              <a:rPr lang="en" sz="1800">
                <a:latin typeface="Assistant"/>
                <a:ea typeface="Assistant"/>
                <a:cs typeface="Assistant"/>
                <a:sym typeface="Assistant"/>
              </a:rPr>
              <a:t>50-50 split</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80 / 20 Train-Test split</a:t>
            </a:r>
            <a:endParaRPr sz="1800">
              <a:latin typeface="Assistant"/>
              <a:ea typeface="Assistant"/>
              <a:cs typeface="Assistant"/>
              <a:sym typeface="Assistant"/>
            </a:endParaRPr>
          </a:p>
          <a:p>
            <a:pPr indent="-342900" lvl="2" marL="1371600" rtl="0" algn="l">
              <a:spcBef>
                <a:spcPts val="0"/>
              </a:spcBef>
              <a:spcAft>
                <a:spcPts val="0"/>
              </a:spcAft>
              <a:buSzPts val="1800"/>
              <a:buFont typeface="Assistant"/>
              <a:buChar char="■"/>
            </a:pPr>
            <a:r>
              <a:rPr lang="en" sz="1800">
                <a:latin typeface="Assistant"/>
                <a:ea typeface="Assistant"/>
                <a:cs typeface="Assistant"/>
                <a:sym typeface="Assistant"/>
              </a:rPr>
              <a:t>Based on date</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7.8M record total</a:t>
            </a:r>
            <a:endParaRPr sz="1800">
              <a:latin typeface="Assistant"/>
              <a:ea typeface="Assistant"/>
              <a:cs typeface="Assistant"/>
              <a:sym typeface="Assistant"/>
            </a:endParaRPr>
          </a:p>
          <a:p>
            <a:pPr indent="-342900" lvl="0" marL="457200" rtl="0" algn="l">
              <a:spcBef>
                <a:spcPts val="0"/>
              </a:spcBef>
              <a:spcAft>
                <a:spcPts val="0"/>
              </a:spcAft>
              <a:buSzPts val="1800"/>
              <a:buFont typeface="Assistant"/>
              <a:buChar char="●"/>
            </a:pPr>
            <a:r>
              <a:rPr lang="en" sz="1800">
                <a:latin typeface="Assistant"/>
                <a:ea typeface="Assistant"/>
                <a:cs typeface="Assistant"/>
                <a:sym typeface="Assistant"/>
              </a:rPr>
              <a:t>Features</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Recency of weather features</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Average of 2 hour window</a:t>
            </a:r>
            <a:endParaRPr sz="1800">
              <a:latin typeface="Assistant"/>
              <a:ea typeface="Assistant"/>
              <a:cs typeface="Assistant"/>
              <a:sym typeface="Assistant"/>
            </a:endParaRPr>
          </a:p>
          <a:p>
            <a:pPr indent="-342900" lvl="0" marL="457200" rtl="0" algn="l">
              <a:spcBef>
                <a:spcPts val="0"/>
              </a:spcBef>
              <a:spcAft>
                <a:spcPts val="0"/>
              </a:spcAft>
              <a:buSzPts val="1800"/>
              <a:buFont typeface="Assistant"/>
              <a:buChar char="●"/>
            </a:pPr>
            <a:r>
              <a:rPr lang="en" sz="1800">
                <a:latin typeface="Assistant"/>
                <a:ea typeface="Assistant"/>
                <a:cs typeface="Assistant"/>
                <a:sym typeface="Assistant"/>
              </a:rPr>
              <a:t>Tuned hyperparameters</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Minimum instances per node: 50</a:t>
            </a:r>
            <a:endParaRPr sz="1800">
              <a:latin typeface="Assistant"/>
              <a:ea typeface="Assistant"/>
              <a:cs typeface="Assistant"/>
              <a:sym typeface="Assistant"/>
            </a:endParaRPr>
          </a:p>
          <a:p>
            <a:pPr indent="-342900" lvl="1" marL="914400" rtl="0" algn="l">
              <a:spcBef>
                <a:spcPts val="0"/>
              </a:spcBef>
              <a:spcAft>
                <a:spcPts val="0"/>
              </a:spcAft>
              <a:buSzPts val="1800"/>
              <a:buFont typeface="Assistant"/>
              <a:buChar char="○"/>
            </a:pPr>
            <a:r>
              <a:rPr lang="en" sz="1800">
                <a:latin typeface="Assistant"/>
                <a:ea typeface="Assistant"/>
                <a:cs typeface="Assistant"/>
                <a:sym typeface="Assistant"/>
              </a:rPr>
              <a:t>maxDepth : 29</a:t>
            </a:r>
            <a:endParaRPr sz="1800">
              <a:latin typeface="Assistant"/>
              <a:ea typeface="Assistant"/>
              <a:cs typeface="Assistant"/>
              <a:sym typeface="Assistant"/>
            </a:endParaRPr>
          </a:p>
        </p:txBody>
      </p:sp>
      <p:sp>
        <p:nvSpPr>
          <p:cNvPr id="1169" name="Google Shape;1169;p69"/>
          <p:cNvSpPr/>
          <p:nvPr/>
        </p:nvSpPr>
        <p:spPr>
          <a:xfrm>
            <a:off x="5846100" y="70080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Joined Dataset (68M)</a:t>
            </a:r>
            <a:endParaRPr>
              <a:latin typeface="Assistant"/>
              <a:ea typeface="Assistant"/>
              <a:cs typeface="Assistant"/>
              <a:sym typeface="Assistant"/>
            </a:endParaRPr>
          </a:p>
        </p:txBody>
      </p:sp>
      <p:sp>
        <p:nvSpPr>
          <p:cNvPr id="1170" name="Google Shape;1170;p69"/>
          <p:cNvSpPr/>
          <p:nvPr/>
        </p:nvSpPr>
        <p:spPr>
          <a:xfrm>
            <a:off x="5846100" y="18188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Drop Rows </a:t>
            </a:r>
            <a:r>
              <a:rPr lang="en">
                <a:latin typeface="Assistant"/>
                <a:ea typeface="Assistant"/>
                <a:cs typeface="Assistant"/>
                <a:sym typeface="Assistant"/>
              </a:rPr>
              <a:t>with missing Delay info</a:t>
            </a:r>
            <a:endParaRPr>
              <a:latin typeface="Assistant"/>
              <a:ea typeface="Assistant"/>
              <a:cs typeface="Assistant"/>
              <a:sym typeface="Assistant"/>
            </a:endParaRPr>
          </a:p>
        </p:txBody>
      </p:sp>
      <p:sp>
        <p:nvSpPr>
          <p:cNvPr id="1171" name="Google Shape;1171;p69"/>
          <p:cNvSpPr/>
          <p:nvPr/>
        </p:nvSpPr>
        <p:spPr>
          <a:xfrm>
            <a:off x="5846100" y="1259825"/>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Drop columns used for join</a:t>
            </a:r>
            <a:endParaRPr>
              <a:latin typeface="Assistant"/>
              <a:ea typeface="Assistant"/>
              <a:cs typeface="Assistant"/>
              <a:sym typeface="Assistant"/>
            </a:endParaRPr>
          </a:p>
        </p:txBody>
      </p:sp>
      <p:sp>
        <p:nvSpPr>
          <p:cNvPr id="1172" name="Google Shape;1172;p69"/>
          <p:cNvSpPr/>
          <p:nvPr/>
        </p:nvSpPr>
        <p:spPr>
          <a:xfrm>
            <a:off x="5846100" y="23528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ssistant"/>
                <a:ea typeface="Assistant"/>
                <a:cs typeface="Assistant"/>
                <a:sym typeface="Assistant"/>
              </a:rPr>
              <a:t>Aggregate weather records in window</a:t>
            </a:r>
            <a:endParaRPr sz="900">
              <a:latin typeface="Assistant"/>
              <a:ea typeface="Assistant"/>
              <a:cs typeface="Assistant"/>
              <a:sym typeface="Assistant"/>
            </a:endParaRPr>
          </a:p>
          <a:p>
            <a:pPr indent="0" lvl="0" marL="0" rtl="0" algn="l">
              <a:spcBef>
                <a:spcPts val="0"/>
              </a:spcBef>
              <a:spcAft>
                <a:spcPts val="0"/>
              </a:spcAft>
              <a:buNone/>
            </a:pPr>
            <a:r>
              <a:rPr lang="en" sz="900">
                <a:latin typeface="Assistant"/>
                <a:ea typeface="Assistant"/>
                <a:cs typeface="Assistant"/>
                <a:sym typeface="Assistant"/>
              </a:rPr>
              <a:t>(23.9M)</a:t>
            </a:r>
            <a:endParaRPr sz="900">
              <a:latin typeface="Assistant"/>
              <a:ea typeface="Assistant"/>
              <a:cs typeface="Assistant"/>
              <a:sym typeface="Assistant"/>
            </a:endParaRPr>
          </a:p>
        </p:txBody>
      </p:sp>
      <p:sp>
        <p:nvSpPr>
          <p:cNvPr id="1173" name="Google Shape;1173;p69"/>
          <p:cNvSpPr/>
          <p:nvPr/>
        </p:nvSpPr>
        <p:spPr>
          <a:xfrm>
            <a:off x="5846100" y="29072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Drop rows missing weather</a:t>
            </a:r>
            <a:endParaRPr>
              <a:latin typeface="Assistant"/>
              <a:ea typeface="Assistant"/>
              <a:cs typeface="Assistant"/>
              <a:sym typeface="Assistant"/>
            </a:endParaRPr>
          </a:p>
        </p:txBody>
      </p:sp>
      <p:sp>
        <p:nvSpPr>
          <p:cNvPr id="1174" name="Google Shape;1174;p69"/>
          <p:cNvSpPr/>
          <p:nvPr/>
        </p:nvSpPr>
        <p:spPr>
          <a:xfrm>
            <a:off x="5846100" y="39992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Downsample (7.8M)</a:t>
            </a:r>
            <a:endParaRPr>
              <a:latin typeface="Assistant"/>
              <a:ea typeface="Assistant"/>
              <a:cs typeface="Assistant"/>
              <a:sym typeface="Assistant"/>
            </a:endParaRPr>
          </a:p>
        </p:txBody>
      </p:sp>
      <p:sp>
        <p:nvSpPr>
          <p:cNvPr id="1175" name="Google Shape;1175;p69"/>
          <p:cNvSpPr/>
          <p:nvPr/>
        </p:nvSpPr>
        <p:spPr>
          <a:xfrm>
            <a:off x="5846100" y="45332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Train Model</a:t>
            </a:r>
            <a:endParaRPr>
              <a:latin typeface="Assistant"/>
              <a:ea typeface="Assistant"/>
              <a:cs typeface="Assistant"/>
              <a:sym typeface="Assistant"/>
            </a:endParaRPr>
          </a:p>
        </p:txBody>
      </p:sp>
      <p:sp>
        <p:nvSpPr>
          <p:cNvPr id="1176" name="Google Shape;1176;p69"/>
          <p:cNvSpPr/>
          <p:nvPr/>
        </p:nvSpPr>
        <p:spPr>
          <a:xfrm>
            <a:off x="5846100" y="3453250"/>
            <a:ext cx="1656600" cy="457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ssistant"/>
                <a:ea typeface="Assistant"/>
                <a:cs typeface="Assistant"/>
                <a:sym typeface="Assistant"/>
              </a:rPr>
              <a:t>Assemble into Feature Vector</a:t>
            </a:r>
            <a:endParaRPr sz="1200">
              <a:latin typeface="Assistant"/>
              <a:ea typeface="Assistant"/>
              <a:cs typeface="Assistant"/>
              <a:sym typeface="Assistant"/>
            </a:endParaRPr>
          </a:p>
        </p:txBody>
      </p:sp>
      <p:sp>
        <p:nvSpPr>
          <p:cNvPr id="1177" name="Google Shape;1177;p69"/>
          <p:cNvSpPr/>
          <p:nvPr/>
        </p:nvSpPr>
        <p:spPr>
          <a:xfrm>
            <a:off x="7808400" y="1368900"/>
            <a:ext cx="388800" cy="3088200"/>
          </a:xfrm>
          <a:prstGeom prst="down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1" name="Shape 1181"/>
        <p:cNvGrpSpPr/>
        <p:nvPr/>
      </p:nvGrpSpPr>
      <p:grpSpPr>
        <a:xfrm>
          <a:off x="0" y="0"/>
          <a:ext cx="0" cy="0"/>
          <a:chOff x="0" y="0"/>
          <a:chExt cx="0" cy="0"/>
        </a:xfrm>
      </p:grpSpPr>
      <p:sp>
        <p:nvSpPr>
          <p:cNvPr id="1182" name="Google Shape;118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3" name="Google Shape;1183;p70"/>
          <p:cNvSpPr txBox="1"/>
          <p:nvPr>
            <p:ph type="ctrTitle"/>
          </p:nvPr>
        </p:nvSpPr>
        <p:spPr>
          <a:xfrm>
            <a:off x="840750" y="0"/>
            <a:ext cx="6905700" cy="7770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sz="2800"/>
              <a:t>Decision Tree - Discussions</a:t>
            </a:r>
            <a:endParaRPr sz="2800"/>
          </a:p>
        </p:txBody>
      </p:sp>
      <p:sp>
        <p:nvSpPr>
          <p:cNvPr id="1184" name="Google Shape;1184;p70"/>
          <p:cNvSpPr txBox="1"/>
          <p:nvPr/>
        </p:nvSpPr>
        <p:spPr>
          <a:xfrm>
            <a:off x="1263600" y="850500"/>
            <a:ext cx="6804000" cy="3201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Assistant"/>
              <a:buChar char="●"/>
            </a:pPr>
            <a:r>
              <a:rPr lang="en" sz="2000">
                <a:latin typeface="Assistant"/>
                <a:ea typeface="Assistant"/>
                <a:cs typeface="Assistant"/>
                <a:sym typeface="Assistant"/>
              </a:rPr>
              <a:t>Results</a:t>
            </a:r>
            <a:endParaRPr sz="20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F1-Score training: 0.55</a:t>
            </a:r>
            <a:endParaRPr sz="16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F1-Score test : 0.32</a:t>
            </a:r>
            <a:endParaRPr sz="1600">
              <a:latin typeface="Assistant"/>
              <a:ea typeface="Assistant"/>
              <a:cs typeface="Assistant"/>
              <a:sym typeface="Assistant"/>
            </a:endParaRPr>
          </a:p>
          <a:p>
            <a:pPr indent="-355600" lvl="0" marL="457200" rtl="0" algn="l">
              <a:spcBef>
                <a:spcPts val="0"/>
              </a:spcBef>
              <a:spcAft>
                <a:spcPts val="0"/>
              </a:spcAft>
              <a:buSzPts val="2000"/>
              <a:buFont typeface="Assistant"/>
              <a:buChar char="●"/>
            </a:pPr>
            <a:r>
              <a:rPr lang="en" sz="2000">
                <a:latin typeface="Assistant"/>
                <a:ea typeface="Assistant"/>
                <a:cs typeface="Assistant"/>
                <a:sym typeface="Assistant"/>
              </a:rPr>
              <a:t>Predictive Power</a:t>
            </a:r>
            <a:endParaRPr sz="20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Include airport features</a:t>
            </a:r>
            <a:endParaRPr sz="16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Reduce weather features</a:t>
            </a:r>
            <a:endParaRPr sz="1600">
              <a:latin typeface="Assistant"/>
              <a:ea typeface="Assistant"/>
              <a:cs typeface="Assistant"/>
              <a:sym typeface="Assistant"/>
            </a:endParaRPr>
          </a:p>
          <a:p>
            <a:pPr indent="-355600" lvl="0" marL="457200" rtl="0" algn="l">
              <a:spcBef>
                <a:spcPts val="0"/>
              </a:spcBef>
              <a:spcAft>
                <a:spcPts val="0"/>
              </a:spcAft>
              <a:buSzPts val="2000"/>
              <a:buFont typeface="Assistant"/>
              <a:buChar char="●"/>
            </a:pPr>
            <a:r>
              <a:rPr lang="en" sz="2000">
                <a:latin typeface="Assistant"/>
                <a:ea typeface="Assistant"/>
                <a:cs typeface="Assistant"/>
                <a:sym typeface="Assistant"/>
              </a:rPr>
              <a:t>Generalization</a:t>
            </a:r>
            <a:endParaRPr sz="20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Reduce weather features</a:t>
            </a:r>
            <a:endParaRPr sz="1600">
              <a:latin typeface="Assistant"/>
              <a:ea typeface="Assistant"/>
              <a:cs typeface="Assistant"/>
              <a:sym typeface="Assistant"/>
            </a:endParaRPr>
          </a:p>
          <a:p>
            <a:pPr indent="-330200" lvl="1" marL="914400" rtl="0" algn="l">
              <a:spcBef>
                <a:spcPts val="0"/>
              </a:spcBef>
              <a:spcAft>
                <a:spcPts val="0"/>
              </a:spcAft>
              <a:buSzPts val="1600"/>
              <a:buFont typeface="Assistant"/>
              <a:buChar char="○"/>
            </a:pPr>
            <a:r>
              <a:rPr lang="en" sz="1600">
                <a:latin typeface="Assistant"/>
                <a:ea typeface="Assistant"/>
                <a:cs typeface="Assistant"/>
                <a:sym typeface="Assistant"/>
              </a:rPr>
              <a:t>Reduce range for hyper parameter tuning</a:t>
            </a:r>
            <a:endParaRPr sz="1600">
              <a:latin typeface="Assistant"/>
              <a:ea typeface="Assistant"/>
              <a:cs typeface="Assistant"/>
              <a:sym typeface="Assistant"/>
            </a:endParaRPr>
          </a:p>
          <a:p>
            <a:pPr indent="-355600" lvl="0" marL="457200" rtl="0" algn="l">
              <a:spcBef>
                <a:spcPts val="0"/>
              </a:spcBef>
              <a:spcAft>
                <a:spcPts val="0"/>
              </a:spcAft>
              <a:buSzPts val="2000"/>
              <a:buFont typeface="Assistant"/>
              <a:buChar char="●"/>
            </a:pPr>
            <a:r>
              <a:rPr lang="en" sz="2000">
                <a:latin typeface="Assistant"/>
                <a:ea typeface="Assistant"/>
                <a:cs typeface="Assistant"/>
                <a:sym typeface="Assistant"/>
              </a:rPr>
              <a:t>Predictions for flights missing weather data</a:t>
            </a:r>
            <a:endParaRPr sz="2000">
              <a:latin typeface="Assistant"/>
              <a:ea typeface="Assistant"/>
              <a:cs typeface="Assistant"/>
              <a:sym typeface="Assistant"/>
            </a:endParaRPr>
          </a:p>
          <a:p>
            <a:pPr indent="0" lvl="0" marL="914400" rtl="0" algn="l">
              <a:spcBef>
                <a:spcPts val="0"/>
              </a:spcBef>
              <a:spcAft>
                <a:spcPts val="0"/>
              </a:spcAft>
              <a:buNone/>
            </a:pPr>
            <a:r>
              <a:t/>
            </a:r>
            <a:endParaRPr sz="2000">
              <a:latin typeface="Assistant"/>
              <a:ea typeface="Assistant"/>
              <a:cs typeface="Assistant"/>
              <a:sym typeface="Assistan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8" name="Shape 1188"/>
        <p:cNvGrpSpPr/>
        <p:nvPr/>
      </p:nvGrpSpPr>
      <p:grpSpPr>
        <a:xfrm>
          <a:off x="0" y="0"/>
          <a:ext cx="0" cy="0"/>
          <a:chOff x="0" y="0"/>
          <a:chExt cx="0" cy="0"/>
        </a:xfrm>
      </p:grpSpPr>
      <p:sp>
        <p:nvSpPr>
          <p:cNvPr id="1189" name="Google Shape;118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0" name="Google Shape;1190;p71"/>
          <p:cNvSpPr txBox="1"/>
          <p:nvPr>
            <p:ph type="ctrTitle"/>
          </p:nvPr>
        </p:nvSpPr>
        <p:spPr>
          <a:xfrm>
            <a:off x="832650" y="0"/>
            <a:ext cx="8329500" cy="7770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sz="2800"/>
              <a:t>Performance</a:t>
            </a:r>
            <a:endParaRPr sz="2800"/>
          </a:p>
        </p:txBody>
      </p:sp>
      <p:graphicFrame>
        <p:nvGraphicFramePr>
          <p:cNvPr id="1191" name="Google Shape;1191;p71"/>
          <p:cNvGraphicFramePr/>
          <p:nvPr/>
        </p:nvGraphicFramePr>
        <p:xfrm>
          <a:off x="1436775" y="1188200"/>
          <a:ext cx="3000000" cy="3000000"/>
        </p:xfrm>
        <a:graphic>
          <a:graphicData uri="http://schemas.openxmlformats.org/drawingml/2006/table">
            <a:tbl>
              <a:tblPr>
                <a:noFill/>
                <a:tableStyleId>{D46D8B8D-CA39-4F09-A6A0-F34ED4140316}</a:tableStyleId>
              </a:tblPr>
              <a:tblGrid>
                <a:gridCol w="4334050"/>
                <a:gridCol w="1707825"/>
              </a:tblGrid>
              <a:tr h="381000">
                <a:tc>
                  <a:txBody>
                    <a:bodyPr/>
                    <a:lstStyle/>
                    <a:p>
                      <a:pPr indent="0" lvl="0" marL="0" rtl="0" algn="l">
                        <a:spcBef>
                          <a:spcPts val="0"/>
                        </a:spcBef>
                        <a:spcAft>
                          <a:spcPts val="0"/>
                        </a:spcAft>
                        <a:buNone/>
                      </a:pPr>
                      <a:r>
                        <a:rPr lang="en"/>
                        <a:t>Time required to join the Full Data Set</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7 hours</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Time required to train Decision Tree</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20 min.</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Time required to train Logistic Regression</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18 min.</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Number of records in training set (2015 to 2018)</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8M </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Best F1 score so far</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t>0.32(DT), 0.34(LR)</a:t>
                      </a:r>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2"/>
          <p:cNvSpPr txBox="1"/>
          <p:nvPr>
            <p:ph type="title"/>
          </p:nvPr>
        </p:nvSpPr>
        <p:spPr>
          <a:xfrm>
            <a:off x="725375" y="0"/>
            <a:ext cx="8418600" cy="546300"/>
          </a:xfrm>
          <a:prstGeom prst="rect">
            <a:avLst/>
          </a:prstGeom>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2800"/>
              <a:t>Datasets</a:t>
            </a:r>
            <a:endParaRPr i="1" sz="2800"/>
          </a:p>
        </p:txBody>
      </p:sp>
      <p:sp>
        <p:nvSpPr>
          <p:cNvPr id="799" name="Google Shape;799;p42"/>
          <p:cNvSpPr txBox="1"/>
          <p:nvPr>
            <p:ph idx="1" type="subTitle"/>
          </p:nvPr>
        </p:nvSpPr>
        <p:spPr>
          <a:xfrm>
            <a:off x="1263625" y="910325"/>
            <a:ext cx="3232500" cy="8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latin typeface="Archivo"/>
                <a:ea typeface="Archivo"/>
                <a:cs typeface="Archivo"/>
                <a:sym typeface="Archivo"/>
              </a:rPr>
              <a:t>Airlines Dataset</a:t>
            </a:r>
            <a:endParaRPr b="1" sz="2300">
              <a:latin typeface="Archivo"/>
              <a:ea typeface="Archivo"/>
              <a:cs typeface="Archivo"/>
              <a:sym typeface="Archivo"/>
            </a:endParaRPr>
          </a:p>
          <a:p>
            <a:pPr indent="0" lvl="0" marL="0" rtl="0" algn="l">
              <a:spcBef>
                <a:spcPts val="0"/>
              </a:spcBef>
              <a:spcAft>
                <a:spcPts val="0"/>
              </a:spcAft>
              <a:buNone/>
            </a:pPr>
            <a:r>
              <a:rPr lang="en" sz="1100" u="sng">
                <a:solidFill>
                  <a:srgbClr val="1155CC"/>
                </a:solidFill>
                <a:latin typeface="Arial"/>
                <a:ea typeface="Arial"/>
                <a:cs typeface="Arial"/>
                <a:sym typeface="Arial"/>
                <a:hlinkClick r:id="rId3">
                  <a:extLst>
                    <a:ext uri="{A12FA001-AC4F-418D-AE19-62706E023703}">
                      <ahyp:hlinkClr val="tx"/>
                    </a:ext>
                  </a:extLst>
                </a:hlinkClick>
              </a:rPr>
              <a:t>US Department of Transportation</a:t>
            </a:r>
            <a:endParaRPr b="1" sz="1200"/>
          </a:p>
        </p:txBody>
      </p:sp>
      <p:sp>
        <p:nvSpPr>
          <p:cNvPr id="800" name="Google Shape;800;p42"/>
          <p:cNvSpPr/>
          <p:nvPr/>
        </p:nvSpPr>
        <p:spPr>
          <a:xfrm>
            <a:off x="2603987" y="102776"/>
            <a:ext cx="319274" cy="340750"/>
          </a:xfrm>
          <a:custGeom>
            <a:rect b="b" l="l" r="r" t="t"/>
            <a:pathLst>
              <a:path extrusionOk="0" h="209370" w="207321">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02" name="Google Shape;802;p42"/>
          <p:cNvSpPr txBox="1"/>
          <p:nvPr>
            <p:ph idx="1" type="subTitle"/>
          </p:nvPr>
        </p:nvSpPr>
        <p:spPr>
          <a:xfrm>
            <a:off x="4899300" y="910313"/>
            <a:ext cx="4097400" cy="8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Archivo"/>
                <a:ea typeface="Archivo"/>
                <a:cs typeface="Archivo"/>
                <a:sym typeface="Archivo"/>
              </a:rPr>
              <a:t>Weather</a:t>
            </a:r>
            <a:r>
              <a:rPr b="1" lang="en" sz="2000">
                <a:latin typeface="Archivo"/>
                <a:ea typeface="Archivo"/>
                <a:cs typeface="Archivo"/>
                <a:sym typeface="Archivo"/>
              </a:rPr>
              <a:t> Dataset</a:t>
            </a:r>
            <a:endParaRPr b="1" sz="2000">
              <a:latin typeface="Archivo"/>
              <a:ea typeface="Archivo"/>
              <a:cs typeface="Archivo"/>
              <a:sym typeface="Archivo"/>
            </a:endParaRPr>
          </a:p>
          <a:p>
            <a:pPr indent="0" lvl="0" marL="0" rtl="0" algn="l">
              <a:spcBef>
                <a:spcPts val="0"/>
              </a:spcBef>
              <a:spcAft>
                <a:spcPts val="0"/>
              </a:spcAft>
              <a:buNone/>
            </a:pPr>
            <a:r>
              <a:rPr lang="en" sz="1100" u="sng">
                <a:solidFill>
                  <a:srgbClr val="1155CC"/>
                </a:solidFill>
                <a:latin typeface="Arial"/>
                <a:ea typeface="Arial"/>
                <a:cs typeface="Arial"/>
                <a:sym typeface="Arial"/>
                <a:hlinkClick r:id="rId4">
                  <a:extLst>
                    <a:ext uri="{A12FA001-AC4F-418D-AE19-62706E023703}">
                      <ahyp:hlinkClr val="tx"/>
                    </a:ext>
                  </a:extLst>
                </a:hlinkClick>
              </a:rPr>
              <a:t>National Oceanic and Atmospheric Administration repository</a:t>
            </a:r>
            <a:endParaRPr/>
          </a:p>
        </p:txBody>
      </p:sp>
      <p:sp>
        <p:nvSpPr>
          <p:cNvPr id="803" name="Google Shape;803;p42"/>
          <p:cNvSpPr txBox="1"/>
          <p:nvPr>
            <p:ph idx="1" type="subTitle"/>
          </p:nvPr>
        </p:nvSpPr>
        <p:spPr>
          <a:xfrm>
            <a:off x="1154975" y="2951513"/>
            <a:ext cx="4097400" cy="8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latin typeface="Archivo"/>
                <a:ea typeface="Archivo"/>
                <a:cs typeface="Archivo"/>
                <a:sym typeface="Archivo"/>
              </a:rPr>
              <a:t>Weather </a:t>
            </a:r>
            <a:r>
              <a:rPr b="1" lang="en" sz="2300">
                <a:latin typeface="Archivo"/>
                <a:ea typeface="Archivo"/>
                <a:cs typeface="Archivo"/>
                <a:sym typeface="Archivo"/>
              </a:rPr>
              <a:t>Sta</a:t>
            </a:r>
            <a:r>
              <a:rPr b="1" lang="en" sz="2300">
                <a:latin typeface="Archivo"/>
                <a:ea typeface="Archivo"/>
                <a:cs typeface="Archivo"/>
                <a:sym typeface="Archivo"/>
              </a:rPr>
              <a:t>t</a:t>
            </a:r>
            <a:r>
              <a:rPr b="1" lang="en" sz="2300">
                <a:latin typeface="Archivo"/>
                <a:ea typeface="Archivo"/>
                <a:cs typeface="Archivo"/>
                <a:sym typeface="Archivo"/>
              </a:rPr>
              <a:t>ions</a:t>
            </a:r>
            <a:r>
              <a:rPr b="1" lang="en" sz="2300">
                <a:latin typeface="Archivo"/>
                <a:ea typeface="Archivo"/>
                <a:cs typeface="Archivo"/>
                <a:sym typeface="Archivo"/>
              </a:rPr>
              <a:t> Dataset</a:t>
            </a:r>
            <a:endParaRPr b="1" sz="2300">
              <a:latin typeface="Archivo"/>
              <a:ea typeface="Archivo"/>
              <a:cs typeface="Archivo"/>
              <a:sym typeface="Archivo"/>
            </a:endParaRPr>
          </a:p>
          <a:p>
            <a:pPr indent="0" lvl="0" marL="0" rtl="0" algn="l">
              <a:spcBef>
                <a:spcPts val="0"/>
              </a:spcBef>
              <a:spcAft>
                <a:spcPts val="0"/>
              </a:spcAft>
              <a:buClr>
                <a:schemeClr val="dk1"/>
              </a:buClr>
              <a:buSzPts val="1100"/>
              <a:buFont typeface="Arial"/>
              <a:buNone/>
            </a:pPr>
            <a:r>
              <a:t/>
            </a:r>
            <a:endParaRPr b="1" sz="2300">
              <a:latin typeface="Archivo"/>
              <a:ea typeface="Archivo"/>
              <a:cs typeface="Archivo"/>
              <a:sym typeface="Archivo"/>
            </a:endParaRPr>
          </a:p>
        </p:txBody>
      </p:sp>
      <p:sp>
        <p:nvSpPr>
          <p:cNvPr id="804" name="Google Shape;804;p42"/>
          <p:cNvSpPr/>
          <p:nvPr/>
        </p:nvSpPr>
        <p:spPr>
          <a:xfrm>
            <a:off x="860373" y="1147110"/>
            <a:ext cx="325726" cy="325737"/>
          </a:xfrm>
          <a:custGeom>
            <a:rect b="b" l="l" r="r" t="t"/>
            <a:pathLst>
              <a:path extrusionOk="0" h="209141" w="209134">
                <a:moveTo>
                  <a:pt x="163414" y="5720"/>
                </a:moveTo>
                <a:cubicBezTo>
                  <a:pt x="163134" y="5720"/>
                  <a:pt x="162851" y="5734"/>
                  <a:pt x="162567" y="5764"/>
                </a:cubicBezTo>
                <a:cubicBezTo>
                  <a:pt x="158082" y="6229"/>
                  <a:pt x="154797" y="10224"/>
                  <a:pt x="155263" y="14734"/>
                </a:cubicBezTo>
                <a:cubicBezTo>
                  <a:pt x="155704" y="18925"/>
                  <a:pt x="159233" y="22062"/>
                  <a:pt x="163375" y="22062"/>
                </a:cubicBezTo>
                <a:cubicBezTo>
                  <a:pt x="163670" y="22062"/>
                  <a:pt x="163939" y="22037"/>
                  <a:pt x="164209" y="22013"/>
                </a:cubicBezTo>
                <a:cubicBezTo>
                  <a:pt x="168718" y="21572"/>
                  <a:pt x="171978" y="17552"/>
                  <a:pt x="171512" y="13067"/>
                </a:cubicBezTo>
                <a:cubicBezTo>
                  <a:pt x="171099" y="8867"/>
                  <a:pt x="167548" y="5720"/>
                  <a:pt x="163414" y="5720"/>
                </a:cubicBezTo>
                <a:close/>
                <a:moveTo>
                  <a:pt x="196879" y="4"/>
                </a:moveTo>
                <a:cubicBezTo>
                  <a:pt x="190115" y="4"/>
                  <a:pt x="184625" y="5494"/>
                  <a:pt x="184625" y="12258"/>
                </a:cubicBezTo>
                <a:cubicBezTo>
                  <a:pt x="184625" y="19023"/>
                  <a:pt x="190115" y="24513"/>
                  <a:pt x="196879" y="24513"/>
                </a:cubicBezTo>
                <a:cubicBezTo>
                  <a:pt x="203668" y="24513"/>
                  <a:pt x="209133" y="19023"/>
                  <a:pt x="209133" y="12258"/>
                </a:cubicBezTo>
                <a:cubicBezTo>
                  <a:pt x="209133" y="5494"/>
                  <a:pt x="203668" y="4"/>
                  <a:pt x="196879" y="4"/>
                </a:cubicBezTo>
                <a:close/>
                <a:moveTo>
                  <a:pt x="130737" y="11040"/>
                </a:moveTo>
                <a:cubicBezTo>
                  <a:pt x="130095" y="11040"/>
                  <a:pt x="129444" y="11117"/>
                  <a:pt x="128794" y="11278"/>
                </a:cubicBezTo>
                <a:cubicBezTo>
                  <a:pt x="124407" y="12332"/>
                  <a:pt x="121711" y="16743"/>
                  <a:pt x="122764" y="21131"/>
                </a:cubicBezTo>
                <a:cubicBezTo>
                  <a:pt x="123671" y="24880"/>
                  <a:pt x="127029" y="27380"/>
                  <a:pt x="130705" y="27380"/>
                </a:cubicBezTo>
                <a:cubicBezTo>
                  <a:pt x="131343" y="27380"/>
                  <a:pt x="132004" y="27307"/>
                  <a:pt x="132641" y="27135"/>
                </a:cubicBezTo>
                <a:cubicBezTo>
                  <a:pt x="137029" y="26081"/>
                  <a:pt x="139725" y="21670"/>
                  <a:pt x="138646" y="17283"/>
                </a:cubicBezTo>
                <a:cubicBezTo>
                  <a:pt x="137749" y="13549"/>
                  <a:pt x="134403" y="11040"/>
                  <a:pt x="130737" y="11040"/>
                </a:cubicBezTo>
                <a:close/>
                <a:moveTo>
                  <a:pt x="99260" y="21653"/>
                </a:moveTo>
                <a:cubicBezTo>
                  <a:pt x="98136" y="21653"/>
                  <a:pt x="96995" y="21887"/>
                  <a:pt x="95903" y="22381"/>
                </a:cubicBezTo>
                <a:cubicBezTo>
                  <a:pt x="91785" y="24219"/>
                  <a:pt x="89947" y="29071"/>
                  <a:pt x="91810" y="33189"/>
                </a:cubicBezTo>
                <a:cubicBezTo>
                  <a:pt x="93158" y="36203"/>
                  <a:pt x="96148" y="37993"/>
                  <a:pt x="99261" y="37993"/>
                </a:cubicBezTo>
                <a:cubicBezTo>
                  <a:pt x="100388" y="37993"/>
                  <a:pt x="101515" y="37772"/>
                  <a:pt x="102618" y="37282"/>
                </a:cubicBezTo>
                <a:cubicBezTo>
                  <a:pt x="106736" y="35419"/>
                  <a:pt x="108549" y="30591"/>
                  <a:pt x="106711" y="26473"/>
                </a:cubicBezTo>
                <a:cubicBezTo>
                  <a:pt x="105342" y="23448"/>
                  <a:pt x="102372" y="21653"/>
                  <a:pt x="99260" y="21653"/>
                </a:cubicBezTo>
                <a:close/>
                <a:moveTo>
                  <a:pt x="195674" y="37168"/>
                </a:moveTo>
                <a:cubicBezTo>
                  <a:pt x="191526" y="37168"/>
                  <a:pt x="187955" y="40300"/>
                  <a:pt x="187541" y="44512"/>
                </a:cubicBezTo>
                <a:cubicBezTo>
                  <a:pt x="187492" y="44806"/>
                  <a:pt x="187492" y="45076"/>
                  <a:pt x="187492" y="45345"/>
                </a:cubicBezTo>
                <a:cubicBezTo>
                  <a:pt x="187492" y="49487"/>
                  <a:pt x="190629" y="53041"/>
                  <a:pt x="194820" y="53482"/>
                </a:cubicBezTo>
                <a:cubicBezTo>
                  <a:pt x="195095" y="53509"/>
                  <a:pt x="195367" y="53522"/>
                  <a:pt x="195637" y="53522"/>
                </a:cubicBezTo>
                <a:cubicBezTo>
                  <a:pt x="199803" y="53522"/>
                  <a:pt x="203353" y="50391"/>
                  <a:pt x="203790" y="46179"/>
                </a:cubicBezTo>
                <a:cubicBezTo>
                  <a:pt x="204256" y="41693"/>
                  <a:pt x="200972" y="37674"/>
                  <a:pt x="196487" y="37208"/>
                </a:cubicBezTo>
                <a:cubicBezTo>
                  <a:pt x="196214" y="37181"/>
                  <a:pt x="195943" y="37168"/>
                  <a:pt x="195674" y="37168"/>
                </a:cubicBezTo>
                <a:close/>
                <a:moveTo>
                  <a:pt x="76887" y="1"/>
                </a:moveTo>
                <a:cubicBezTo>
                  <a:pt x="72236" y="1"/>
                  <a:pt x="65583" y="3486"/>
                  <a:pt x="62865" y="6205"/>
                </a:cubicBezTo>
                <a:lnTo>
                  <a:pt x="55022" y="13999"/>
                </a:lnTo>
                <a:lnTo>
                  <a:pt x="9558" y="8974"/>
                </a:lnTo>
                <a:lnTo>
                  <a:pt x="760" y="17748"/>
                </a:lnTo>
                <a:lnTo>
                  <a:pt x="38185" y="30934"/>
                </a:lnTo>
                <a:lnTo>
                  <a:pt x="17793" y="51472"/>
                </a:lnTo>
                <a:lnTo>
                  <a:pt x="3774" y="51472"/>
                </a:lnTo>
                <a:lnTo>
                  <a:pt x="0" y="55026"/>
                </a:lnTo>
                <a:lnTo>
                  <a:pt x="17671" y="64291"/>
                </a:lnTo>
                <a:lnTo>
                  <a:pt x="26813" y="81226"/>
                </a:lnTo>
                <a:lnTo>
                  <a:pt x="30219" y="77942"/>
                </a:lnTo>
                <a:lnTo>
                  <a:pt x="30219" y="64192"/>
                </a:lnTo>
                <a:lnTo>
                  <a:pt x="50954" y="43654"/>
                </a:lnTo>
                <a:lnTo>
                  <a:pt x="64066" y="81055"/>
                </a:lnTo>
                <a:lnTo>
                  <a:pt x="72865" y="72280"/>
                </a:lnTo>
                <a:lnTo>
                  <a:pt x="67718" y="26890"/>
                </a:lnTo>
                <a:lnTo>
                  <a:pt x="75634" y="18974"/>
                </a:lnTo>
                <a:cubicBezTo>
                  <a:pt x="79237" y="15371"/>
                  <a:pt x="84188" y="4881"/>
                  <a:pt x="80585" y="1254"/>
                </a:cubicBezTo>
                <a:cubicBezTo>
                  <a:pt x="79700" y="370"/>
                  <a:pt x="78400" y="1"/>
                  <a:pt x="76887" y="1"/>
                </a:cubicBezTo>
                <a:close/>
                <a:moveTo>
                  <a:pt x="189926" y="70670"/>
                </a:moveTo>
                <a:cubicBezTo>
                  <a:pt x="186245" y="70670"/>
                  <a:pt x="182899" y="73179"/>
                  <a:pt x="182002" y="76913"/>
                </a:cubicBezTo>
                <a:cubicBezTo>
                  <a:pt x="181855" y="77550"/>
                  <a:pt x="181757" y="78211"/>
                  <a:pt x="181757" y="78849"/>
                </a:cubicBezTo>
                <a:cubicBezTo>
                  <a:pt x="181757" y="82525"/>
                  <a:pt x="184281" y="85883"/>
                  <a:pt x="188007" y="86765"/>
                </a:cubicBezTo>
                <a:cubicBezTo>
                  <a:pt x="188660" y="86926"/>
                  <a:pt x="189315" y="87003"/>
                  <a:pt x="189958" y="87003"/>
                </a:cubicBezTo>
                <a:cubicBezTo>
                  <a:pt x="193634" y="87003"/>
                  <a:pt x="196966" y="84494"/>
                  <a:pt x="197884" y="80760"/>
                </a:cubicBezTo>
                <a:cubicBezTo>
                  <a:pt x="198938" y="76373"/>
                  <a:pt x="196266" y="71962"/>
                  <a:pt x="191879" y="70908"/>
                </a:cubicBezTo>
                <a:cubicBezTo>
                  <a:pt x="191226" y="70747"/>
                  <a:pt x="190571" y="70670"/>
                  <a:pt x="189926" y="70670"/>
                </a:cubicBezTo>
                <a:close/>
                <a:moveTo>
                  <a:pt x="30231" y="90684"/>
                </a:moveTo>
                <a:cubicBezTo>
                  <a:pt x="27101" y="90684"/>
                  <a:pt x="24123" y="92481"/>
                  <a:pt x="22769" y="95515"/>
                </a:cubicBezTo>
                <a:cubicBezTo>
                  <a:pt x="20930" y="99632"/>
                  <a:pt x="22769" y="104485"/>
                  <a:pt x="26886" y="106323"/>
                </a:cubicBezTo>
                <a:cubicBezTo>
                  <a:pt x="27965" y="106789"/>
                  <a:pt x="29116" y="107034"/>
                  <a:pt x="30219" y="107034"/>
                </a:cubicBezTo>
                <a:cubicBezTo>
                  <a:pt x="33332" y="107034"/>
                  <a:pt x="36322" y="105220"/>
                  <a:pt x="37694" y="102206"/>
                </a:cubicBezTo>
                <a:cubicBezTo>
                  <a:pt x="39533" y="98088"/>
                  <a:pt x="37694" y="93235"/>
                  <a:pt x="33577" y="91397"/>
                </a:cubicBezTo>
                <a:cubicBezTo>
                  <a:pt x="32487" y="90913"/>
                  <a:pt x="31350" y="90684"/>
                  <a:pt x="30231" y="90684"/>
                </a:cubicBezTo>
                <a:close/>
                <a:moveTo>
                  <a:pt x="179317" y="102115"/>
                </a:moveTo>
                <a:cubicBezTo>
                  <a:pt x="176196" y="102115"/>
                  <a:pt x="173231" y="103910"/>
                  <a:pt x="171880" y="106936"/>
                </a:cubicBezTo>
                <a:cubicBezTo>
                  <a:pt x="171390" y="108039"/>
                  <a:pt x="171145" y="109166"/>
                  <a:pt x="171145" y="110293"/>
                </a:cubicBezTo>
                <a:cubicBezTo>
                  <a:pt x="171145" y="113406"/>
                  <a:pt x="172934" y="116372"/>
                  <a:pt x="175973" y="117744"/>
                </a:cubicBezTo>
                <a:cubicBezTo>
                  <a:pt x="177062" y="118231"/>
                  <a:pt x="178202" y="118461"/>
                  <a:pt x="179323" y="118461"/>
                </a:cubicBezTo>
                <a:cubicBezTo>
                  <a:pt x="182438" y="118461"/>
                  <a:pt x="185412" y="116679"/>
                  <a:pt x="186781" y="113651"/>
                </a:cubicBezTo>
                <a:cubicBezTo>
                  <a:pt x="188620" y="109534"/>
                  <a:pt x="186781" y="104705"/>
                  <a:pt x="182688" y="102843"/>
                </a:cubicBezTo>
                <a:cubicBezTo>
                  <a:pt x="181590" y="102349"/>
                  <a:pt x="180444" y="102115"/>
                  <a:pt x="179317" y="102115"/>
                </a:cubicBezTo>
                <a:close/>
                <a:moveTo>
                  <a:pt x="19208" y="122957"/>
                </a:moveTo>
                <a:cubicBezTo>
                  <a:pt x="15519" y="122957"/>
                  <a:pt x="12170" y="125466"/>
                  <a:pt x="11250" y="129190"/>
                </a:cubicBezTo>
                <a:cubicBezTo>
                  <a:pt x="10196" y="133577"/>
                  <a:pt x="12892" y="137988"/>
                  <a:pt x="17279" y="139067"/>
                </a:cubicBezTo>
                <a:cubicBezTo>
                  <a:pt x="17916" y="139214"/>
                  <a:pt x="18578" y="139287"/>
                  <a:pt x="19215" y="139287"/>
                </a:cubicBezTo>
                <a:cubicBezTo>
                  <a:pt x="22891" y="139287"/>
                  <a:pt x="26224" y="136787"/>
                  <a:pt x="27131" y="133062"/>
                </a:cubicBezTo>
                <a:cubicBezTo>
                  <a:pt x="28210" y="128651"/>
                  <a:pt x="25514" y="124239"/>
                  <a:pt x="21127" y="123185"/>
                </a:cubicBezTo>
                <a:cubicBezTo>
                  <a:pt x="20484" y="123031"/>
                  <a:pt x="19841" y="122957"/>
                  <a:pt x="19208" y="122957"/>
                </a:cubicBezTo>
                <a:close/>
                <a:moveTo>
                  <a:pt x="14289" y="155639"/>
                </a:moveTo>
                <a:cubicBezTo>
                  <a:pt x="10141" y="155639"/>
                  <a:pt x="6612" y="158764"/>
                  <a:pt x="6176" y="162963"/>
                </a:cubicBezTo>
                <a:cubicBezTo>
                  <a:pt x="5711" y="167448"/>
                  <a:pt x="8970" y="171467"/>
                  <a:pt x="13455" y="171933"/>
                </a:cubicBezTo>
                <a:cubicBezTo>
                  <a:pt x="13749" y="171958"/>
                  <a:pt x="14019" y="171982"/>
                  <a:pt x="14313" y="171982"/>
                </a:cubicBezTo>
                <a:cubicBezTo>
                  <a:pt x="18431" y="171982"/>
                  <a:pt x="21984" y="168845"/>
                  <a:pt x="22426" y="164654"/>
                </a:cubicBezTo>
                <a:cubicBezTo>
                  <a:pt x="22891" y="160144"/>
                  <a:pt x="19632" y="156149"/>
                  <a:pt x="15146" y="155684"/>
                </a:cubicBezTo>
                <a:cubicBezTo>
                  <a:pt x="14858" y="155654"/>
                  <a:pt x="14572" y="155639"/>
                  <a:pt x="14289" y="155639"/>
                </a:cubicBezTo>
                <a:close/>
                <a:moveTo>
                  <a:pt x="110287" y="171147"/>
                </a:moveTo>
                <a:cubicBezTo>
                  <a:pt x="109173" y="171147"/>
                  <a:pt x="108040" y="171376"/>
                  <a:pt x="106956" y="171860"/>
                </a:cubicBezTo>
                <a:cubicBezTo>
                  <a:pt x="103917" y="173232"/>
                  <a:pt x="102128" y="176198"/>
                  <a:pt x="102128" y="179335"/>
                </a:cubicBezTo>
                <a:cubicBezTo>
                  <a:pt x="102128" y="180438"/>
                  <a:pt x="102349" y="181589"/>
                  <a:pt x="102839" y="182668"/>
                </a:cubicBezTo>
                <a:cubicBezTo>
                  <a:pt x="104193" y="185702"/>
                  <a:pt x="107171" y="187498"/>
                  <a:pt x="110292" y="187498"/>
                </a:cubicBezTo>
                <a:cubicBezTo>
                  <a:pt x="111406" y="187498"/>
                  <a:pt x="112539" y="187269"/>
                  <a:pt x="113623" y="186785"/>
                </a:cubicBezTo>
                <a:cubicBezTo>
                  <a:pt x="117740" y="184947"/>
                  <a:pt x="119578" y="180094"/>
                  <a:pt x="117740" y="175977"/>
                </a:cubicBezTo>
                <a:cubicBezTo>
                  <a:pt x="116386" y="172943"/>
                  <a:pt x="113408" y="171147"/>
                  <a:pt x="110287" y="171147"/>
                </a:cubicBezTo>
                <a:close/>
                <a:moveTo>
                  <a:pt x="78029" y="181777"/>
                </a:moveTo>
                <a:cubicBezTo>
                  <a:pt x="77393" y="181777"/>
                  <a:pt x="76746" y="181851"/>
                  <a:pt x="76100" y="182006"/>
                </a:cubicBezTo>
                <a:cubicBezTo>
                  <a:pt x="72350" y="182913"/>
                  <a:pt x="69850" y="186246"/>
                  <a:pt x="69850" y="189947"/>
                </a:cubicBezTo>
                <a:cubicBezTo>
                  <a:pt x="69850" y="190584"/>
                  <a:pt x="69924" y="191221"/>
                  <a:pt x="70095" y="191859"/>
                </a:cubicBezTo>
                <a:cubicBezTo>
                  <a:pt x="70995" y="195603"/>
                  <a:pt x="74341" y="198116"/>
                  <a:pt x="78030" y="198116"/>
                </a:cubicBezTo>
                <a:cubicBezTo>
                  <a:pt x="78662" y="198116"/>
                  <a:pt x="79305" y="198042"/>
                  <a:pt x="79948" y="197888"/>
                </a:cubicBezTo>
                <a:cubicBezTo>
                  <a:pt x="84335" y="196809"/>
                  <a:pt x="87031" y="192398"/>
                  <a:pt x="85952" y="188011"/>
                </a:cubicBezTo>
                <a:cubicBezTo>
                  <a:pt x="85054" y="184270"/>
                  <a:pt x="81714" y="181777"/>
                  <a:pt x="78029" y="181777"/>
                </a:cubicBezTo>
                <a:close/>
                <a:moveTo>
                  <a:pt x="45361" y="187084"/>
                </a:moveTo>
                <a:cubicBezTo>
                  <a:pt x="45079" y="187084"/>
                  <a:pt x="44794" y="187099"/>
                  <a:pt x="44508" y="187128"/>
                </a:cubicBezTo>
                <a:cubicBezTo>
                  <a:pt x="40292" y="187570"/>
                  <a:pt x="37180" y="191123"/>
                  <a:pt x="37180" y="195241"/>
                </a:cubicBezTo>
                <a:cubicBezTo>
                  <a:pt x="37180" y="195535"/>
                  <a:pt x="37180" y="195805"/>
                  <a:pt x="37204" y="196099"/>
                </a:cubicBezTo>
                <a:cubicBezTo>
                  <a:pt x="37640" y="200297"/>
                  <a:pt x="41190" y="203422"/>
                  <a:pt x="45322" y="203422"/>
                </a:cubicBezTo>
                <a:cubicBezTo>
                  <a:pt x="45604" y="203422"/>
                  <a:pt x="45888" y="203408"/>
                  <a:pt x="46175" y="203378"/>
                </a:cubicBezTo>
                <a:cubicBezTo>
                  <a:pt x="50660" y="202912"/>
                  <a:pt x="53944" y="198917"/>
                  <a:pt x="53478" y="194408"/>
                </a:cubicBezTo>
                <a:cubicBezTo>
                  <a:pt x="53042" y="190209"/>
                  <a:pt x="49492" y="187084"/>
                  <a:pt x="45361" y="187084"/>
                </a:cubicBezTo>
                <a:close/>
                <a:moveTo>
                  <a:pt x="12254" y="184629"/>
                </a:moveTo>
                <a:cubicBezTo>
                  <a:pt x="5490" y="184629"/>
                  <a:pt x="0" y="190119"/>
                  <a:pt x="0" y="196883"/>
                </a:cubicBezTo>
                <a:cubicBezTo>
                  <a:pt x="0" y="203672"/>
                  <a:pt x="5490" y="209137"/>
                  <a:pt x="12254" y="209137"/>
                </a:cubicBezTo>
                <a:cubicBezTo>
                  <a:pt x="19019" y="209137"/>
                  <a:pt x="24509" y="203672"/>
                  <a:pt x="24509" y="196883"/>
                </a:cubicBezTo>
                <a:cubicBezTo>
                  <a:pt x="24509" y="190119"/>
                  <a:pt x="19019" y="184629"/>
                  <a:pt x="12254" y="184629"/>
                </a:cubicBezTo>
                <a:close/>
                <a:moveTo>
                  <a:pt x="182958" y="127303"/>
                </a:moveTo>
                <a:lnTo>
                  <a:pt x="179380" y="131077"/>
                </a:lnTo>
                <a:lnTo>
                  <a:pt x="179380" y="145096"/>
                </a:lnTo>
                <a:lnTo>
                  <a:pt x="158841" y="165487"/>
                </a:lnTo>
                <a:lnTo>
                  <a:pt x="145656" y="128062"/>
                </a:lnTo>
                <a:lnTo>
                  <a:pt x="136881" y="136861"/>
                </a:lnTo>
                <a:lnTo>
                  <a:pt x="141906" y="182349"/>
                </a:lnTo>
                <a:lnTo>
                  <a:pt x="134112" y="190168"/>
                </a:lnTo>
                <a:cubicBezTo>
                  <a:pt x="130509" y="193770"/>
                  <a:pt x="125558" y="204285"/>
                  <a:pt x="129161" y="207887"/>
                </a:cubicBezTo>
                <a:cubicBezTo>
                  <a:pt x="130052" y="208772"/>
                  <a:pt x="131356" y="209141"/>
                  <a:pt x="132870" y="209141"/>
                </a:cubicBezTo>
                <a:cubicBezTo>
                  <a:pt x="137524" y="209141"/>
                  <a:pt x="144163" y="205655"/>
                  <a:pt x="146881" y="202937"/>
                </a:cubicBezTo>
                <a:lnTo>
                  <a:pt x="154797" y="195020"/>
                </a:lnTo>
                <a:lnTo>
                  <a:pt x="200188" y="200167"/>
                </a:lnTo>
                <a:lnTo>
                  <a:pt x="208962" y="191368"/>
                </a:lnTo>
                <a:lnTo>
                  <a:pt x="171561" y="178256"/>
                </a:lnTo>
                <a:lnTo>
                  <a:pt x="192100" y="157595"/>
                </a:lnTo>
                <a:lnTo>
                  <a:pt x="205849" y="157595"/>
                </a:lnTo>
                <a:lnTo>
                  <a:pt x="209133" y="154115"/>
                </a:lnTo>
                <a:lnTo>
                  <a:pt x="192198" y="144973"/>
                </a:lnTo>
                <a:lnTo>
                  <a:pt x="182958" y="12730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42"/>
          <p:cNvGrpSpPr/>
          <p:nvPr/>
        </p:nvGrpSpPr>
        <p:grpSpPr>
          <a:xfrm>
            <a:off x="4573680" y="1147130"/>
            <a:ext cx="325626" cy="325694"/>
            <a:chOff x="6242825" y="2615925"/>
            <a:chExt cx="483125" cy="483225"/>
          </a:xfrm>
        </p:grpSpPr>
        <p:sp>
          <p:nvSpPr>
            <p:cNvPr id="806" name="Google Shape;806;p42"/>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 name="Google Shape;807;p42"/>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 name="Google Shape;808;p42"/>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 name="Google Shape;809;p42"/>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 name="Google Shape;810;p42"/>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1" name="Google Shape;811;p42"/>
          <p:cNvSpPr txBox="1"/>
          <p:nvPr/>
        </p:nvSpPr>
        <p:spPr>
          <a:xfrm>
            <a:off x="1263625" y="17029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Archivo"/>
                <a:ea typeface="Archivo"/>
                <a:cs typeface="Archivo"/>
                <a:sym typeface="Archivo"/>
              </a:rPr>
              <a:t>31,746,841</a:t>
            </a:r>
            <a:r>
              <a:rPr b="1" i="1" lang="en" sz="1500">
                <a:latin typeface="Archivo"/>
                <a:ea typeface="Archivo"/>
                <a:cs typeface="Archivo"/>
                <a:sym typeface="Archivo"/>
              </a:rPr>
              <a:t> </a:t>
            </a:r>
            <a:r>
              <a:rPr i="1" lang="en" sz="1200">
                <a:latin typeface="Assistant"/>
                <a:ea typeface="Assistant"/>
                <a:cs typeface="Assistant"/>
                <a:sym typeface="Assistant"/>
              </a:rPr>
              <a:t>flight information</a:t>
            </a:r>
            <a:endParaRPr i="1" sz="1200">
              <a:latin typeface="Assistant"/>
              <a:ea typeface="Assistant"/>
              <a:cs typeface="Assistant"/>
              <a:sym typeface="Assistant"/>
            </a:endParaRPr>
          </a:p>
          <a:p>
            <a:pPr indent="0" lvl="0" marL="0" rtl="0" algn="l">
              <a:spcBef>
                <a:spcPts val="0"/>
              </a:spcBef>
              <a:spcAft>
                <a:spcPts val="0"/>
              </a:spcAft>
              <a:buNone/>
            </a:pPr>
            <a:r>
              <a:rPr b="1" i="1" lang="en" sz="1800">
                <a:latin typeface="Archivo"/>
                <a:ea typeface="Archivo"/>
                <a:cs typeface="Archivo"/>
                <a:sym typeface="Archivo"/>
              </a:rPr>
              <a:t>109</a:t>
            </a:r>
            <a:r>
              <a:rPr i="1" lang="en" sz="1200">
                <a:latin typeface="Assistant"/>
                <a:ea typeface="Assistant"/>
                <a:cs typeface="Assistant"/>
                <a:sym typeface="Assistant"/>
              </a:rPr>
              <a:t> features </a:t>
            </a:r>
            <a:endParaRPr i="1" sz="1200">
              <a:latin typeface="Assistant"/>
              <a:ea typeface="Assistant"/>
              <a:cs typeface="Assistant"/>
              <a:sym typeface="Assistant"/>
            </a:endParaRPr>
          </a:p>
        </p:txBody>
      </p:sp>
      <p:grpSp>
        <p:nvGrpSpPr>
          <p:cNvPr id="812" name="Google Shape;812;p42"/>
          <p:cNvGrpSpPr/>
          <p:nvPr/>
        </p:nvGrpSpPr>
        <p:grpSpPr>
          <a:xfrm>
            <a:off x="860382" y="3081828"/>
            <a:ext cx="170216" cy="340925"/>
            <a:chOff x="3985700" y="3210375"/>
            <a:chExt cx="241750" cy="484200"/>
          </a:xfrm>
        </p:grpSpPr>
        <p:sp>
          <p:nvSpPr>
            <p:cNvPr id="813" name="Google Shape;813;p42"/>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42"/>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15" name="Google Shape;815;p42"/>
          <p:cNvSpPr txBox="1"/>
          <p:nvPr/>
        </p:nvSpPr>
        <p:spPr>
          <a:xfrm>
            <a:off x="4899300" y="1702975"/>
            <a:ext cx="374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Archivo"/>
                <a:ea typeface="Archivo"/>
                <a:cs typeface="Archivo"/>
                <a:sym typeface="Archivo"/>
              </a:rPr>
              <a:t>630,904,436</a:t>
            </a:r>
            <a:r>
              <a:rPr b="1" i="1" lang="en" sz="1500">
                <a:latin typeface="Archivo"/>
                <a:ea typeface="Archivo"/>
                <a:cs typeface="Archivo"/>
                <a:sym typeface="Archivo"/>
              </a:rPr>
              <a:t> </a:t>
            </a:r>
            <a:r>
              <a:rPr i="1" lang="en" sz="1200">
                <a:latin typeface="Assistant"/>
                <a:ea typeface="Assistant"/>
                <a:cs typeface="Assistant"/>
                <a:sym typeface="Assistant"/>
              </a:rPr>
              <a:t>weather recordings</a:t>
            </a:r>
            <a:endParaRPr i="1" sz="1200">
              <a:latin typeface="Assistant"/>
              <a:ea typeface="Assistant"/>
              <a:cs typeface="Assistant"/>
              <a:sym typeface="Assistant"/>
            </a:endParaRPr>
          </a:p>
          <a:p>
            <a:pPr indent="0" lvl="0" marL="0" rtl="0" algn="l">
              <a:spcBef>
                <a:spcPts val="0"/>
              </a:spcBef>
              <a:spcAft>
                <a:spcPts val="0"/>
              </a:spcAft>
              <a:buNone/>
            </a:pPr>
            <a:r>
              <a:rPr b="1" i="1" lang="en" sz="1800">
                <a:latin typeface="Archivo"/>
                <a:ea typeface="Archivo"/>
                <a:cs typeface="Archivo"/>
                <a:sym typeface="Archivo"/>
              </a:rPr>
              <a:t>177</a:t>
            </a:r>
            <a:r>
              <a:rPr i="1" lang="en" sz="1200">
                <a:latin typeface="Assistant"/>
                <a:ea typeface="Assistant"/>
                <a:cs typeface="Assistant"/>
                <a:sym typeface="Assistant"/>
              </a:rPr>
              <a:t> features</a:t>
            </a:r>
            <a:endParaRPr i="1" sz="1200">
              <a:latin typeface="Assistant"/>
              <a:ea typeface="Assistant"/>
              <a:cs typeface="Assistant"/>
              <a:sym typeface="Assistant"/>
            </a:endParaRPr>
          </a:p>
        </p:txBody>
      </p:sp>
      <p:sp>
        <p:nvSpPr>
          <p:cNvPr id="816" name="Google Shape;816;p42"/>
          <p:cNvSpPr txBox="1"/>
          <p:nvPr/>
        </p:nvSpPr>
        <p:spPr>
          <a:xfrm>
            <a:off x="1232500" y="3518700"/>
            <a:ext cx="732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Archivo"/>
                <a:ea typeface="Archivo"/>
                <a:cs typeface="Archivo"/>
                <a:sym typeface="Archivo"/>
              </a:rPr>
              <a:t>5,004,169 </a:t>
            </a:r>
            <a:r>
              <a:rPr i="1" lang="en" sz="1200">
                <a:latin typeface="Archivo"/>
                <a:ea typeface="Archivo"/>
                <a:cs typeface="Archivo"/>
                <a:sym typeface="Archivo"/>
              </a:rPr>
              <a:t>records of connection between stations </a:t>
            </a:r>
            <a:endParaRPr i="1" sz="1200">
              <a:latin typeface="Archivo"/>
              <a:ea typeface="Archivo"/>
              <a:cs typeface="Archivo"/>
              <a:sym typeface="Archivo"/>
            </a:endParaRPr>
          </a:p>
          <a:p>
            <a:pPr indent="0" lvl="0" marL="0" rtl="0" algn="l">
              <a:spcBef>
                <a:spcPts val="0"/>
              </a:spcBef>
              <a:spcAft>
                <a:spcPts val="0"/>
              </a:spcAft>
              <a:buNone/>
            </a:pPr>
            <a:r>
              <a:rPr b="1" i="1" lang="en" sz="1800">
                <a:latin typeface="Archivo"/>
                <a:ea typeface="Archivo"/>
                <a:cs typeface="Archivo"/>
                <a:sym typeface="Archivo"/>
              </a:rPr>
              <a:t>2,237</a:t>
            </a:r>
            <a:r>
              <a:rPr b="1" i="1" lang="en" sz="1500">
                <a:latin typeface="Archivo"/>
                <a:ea typeface="Archivo"/>
                <a:cs typeface="Archivo"/>
                <a:sym typeface="Archivo"/>
              </a:rPr>
              <a:t> </a:t>
            </a:r>
            <a:r>
              <a:rPr i="1" lang="en" sz="1200">
                <a:latin typeface="Assistant"/>
                <a:ea typeface="Assistant"/>
                <a:cs typeface="Assistant"/>
                <a:sym typeface="Assistant"/>
              </a:rPr>
              <a:t>distinct stations</a:t>
            </a:r>
            <a:endParaRPr i="1" sz="1200">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22" name="Google Shape;822;p43"/>
          <p:cNvSpPr txBox="1"/>
          <p:nvPr>
            <p:ph idx="4294967295" type="title"/>
          </p:nvPr>
        </p:nvSpPr>
        <p:spPr>
          <a:xfrm>
            <a:off x="725375" y="0"/>
            <a:ext cx="841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Airlines</a:t>
            </a:r>
            <a:endParaRPr/>
          </a:p>
        </p:txBody>
      </p:sp>
      <p:pic>
        <p:nvPicPr>
          <p:cNvPr id="823" name="Google Shape;823;p43" title="Points scored"/>
          <p:cNvPicPr preferRelativeResize="0"/>
          <p:nvPr/>
        </p:nvPicPr>
        <p:blipFill>
          <a:blip r:embed="rId3">
            <a:alphaModFix/>
          </a:blip>
          <a:stretch>
            <a:fillRect/>
          </a:stretch>
        </p:blipFill>
        <p:spPr>
          <a:xfrm>
            <a:off x="1093475" y="625550"/>
            <a:ext cx="3093399" cy="2079249"/>
          </a:xfrm>
          <a:prstGeom prst="rect">
            <a:avLst/>
          </a:prstGeom>
          <a:noFill/>
          <a:ln>
            <a:noFill/>
          </a:ln>
        </p:spPr>
      </p:pic>
      <p:pic>
        <p:nvPicPr>
          <p:cNvPr id="824" name="Google Shape;824;p43" title="Flights per Hour of Day"/>
          <p:cNvPicPr preferRelativeResize="0"/>
          <p:nvPr/>
        </p:nvPicPr>
        <p:blipFill>
          <a:blip r:embed="rId4">
            <a:alphaModFix/>
          </a:blip>
          <a:stretch>
            <a:fillRect/>
          </a:stretch>
        </p:blipFill>
        <p:spPr>
          <a:xfrm>
            <a:off x="5780837" y="649975"/>
            <a:ext cx="3198225" cy="1977551"/>
          </a:xfrm>
          <a:prstGeom prst="rect">
            <a:avLst/>
          </a:prstGeom>
          <a:noFill/>
          <a:ln>
            <a:noFill/>
          </a:ln>
        </p:spPr>
      </p:pic>
      <p:pic>
        <p:nvPicPr>
          <p:cNvPr id="825" name="Google Shape;825;p43" title="Flight Delay Reasons"/>
          <p:cNvPicPr preferRelativeResize="0"/>
          <p:nvPr/>
        </p:nvPicPr>
        <p:blipFill>
          <a:blip r:embed="rId5">
            <a:alphaModFix/>
          </a:blip>
          <a:stretch>
            <a:fillRect/>
          </a:stretch>
        </p:blipFill>
        <p:spPr>
          <a:xfrm>
            <a:off x="1093474" y="2535226"/>
            <a:ext cx="3451050" cy="2133899"/>
          </a:xfrm>
          <a:prstGeom prst="rect">
            <a:avLst/>
          </a:prstGeom>
          <a:noFill/>
          <a:ln>
            <a:noFill/>
          </a:ln>
        </p:spPr>
      </p:pic>
      <p:pic>
        <p:nvPicPr>
          <p:cNvPr id="826" name="Google Shape;826;p43" title="Departure Delays"/>
          <p:cNvPicPr preferRelativeResize="0"/>
          <p:nvPr/>
        </p:nvPicPr>
        <p:blipFill>
          <a:blip r:embed="rId6">
            <a:alphaModFix/>
          </a:blip>
          <a:stretch>
            <a:fillRect/>
          </a:stretch>
        </p:blipFill>
        <p:spPr>
          <a:xfrm>
            <a:off x="5654413" y="2651250"/>
            <a:ext cx="3451050" cy="190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32" name="Google Shape;832;p44"/>
          <p:cNvSpPr txBox="1"/>
          <p:nvPr>
            <p:ph idx="4294967295" type="title"/>
          </p:nvPr>
        </p:nvSpPr>
        <p:spPr>
          <a:xfrm>
            <a:off x="711750" y="0"/>
            <a:ext cx="8432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Airlines</a:t>
            </a:r>
            <a:endParaRPr/>
          </a:p>
        </p:txBody>
      </p:sp>
      <p:pic>
        <p:nvPicPr>
          <p:cNvPr id="833" name="Google Shape;833;p44" title="Flights per Origin-Destination"/>
          <p:cNvPicPr preferRelativeResize="0"/>
          <p:nvPr/>
        </p:nvPicPr>
        <p:blipFill>
          <a:blip r:embed="rId3">
            <a:alphaModFix/>
          </a:blip>
          <a:stretch>
            <a:fillRect/>
          </a:stretch>
        </p:blipFill>
        <p:spPr>
          <a:xfrm>
            <a:off x="771925" y="842175"/>
            <a:ext cx="4493951" cy="2778249"/>
          </a:xfrm>
          <a:prstGeom prst="rect">
            <a:avLst/>
          </a:prstGeom>
          <a:noFill/>
          <a:ln>
            <a:noFill/>
          </a:ln>
        </p:spPr>
      </p:pic>
      <p:sp>
        <p:nvSpPr>
          <p:cNvPr id="834" name="Google Shape;834;p44"/>
          <p:cNvSpPr txBox="1"/>
          <p:nvPr/>
        </p:nvSpPr>
        <p:spPr>
          <a:xfrm>
            <a:off x="5706825" y="842175"/>
            <a:ext cx="319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Assistant"/>
                <a:ea typeface="Assistant"/>
                <a:cs typeface="Assistant"/>
                <a:sym typeface="Assistant"/>
              </a:rPr>
              <a:t>Top 10 Airports by Number of Flights</a:t>
            </a:r>
            <a:endParaRPr b="1" sz="800">
              <a:solidFill>
                <a:schemeClr val="dk1"/>
              </a:solidFill>
              <a:latin typeface="Assistant"/>
              <a:ea typeface="Assistant"/>
              <a:cs typeface="Assistant"/>
              <a:sym typeface="Assistant"/>
            </a:endParaRPr>
          </a:p>
        </p:txBody>
      </p:sp>
      <p:pic>
        <p:nvPicPr>
          <p:cNvPr id="835" name="Google Shape;835;p44"/>
          <p:cNvPicPr preferRelativeResize="0"/>
          <p:nvPr/>
        </p:nvPicPr>
        <p:blipFill>
          <a:blip r:embed="rId4">
            <a:alphaModFix/>
          </a:blip>
          <a:stretch>
            <a:fillRect/>
          </a:stretch>
        </p:blipFill>
        <p:spPr>
          <a:xfrm>
            <a:off x="5706825" y="1244625"/>
            <a:ext cx="3191400" cy="19733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41" name="Google Shape;841;p45"/>
          <p:cNvSpPr txBox="1"/>
          <p:nvPr>
            <p:ph idx="4294967295" type="title"/>
          </p:nvPr>
        </p:nvSpPr>
        <p:spPr>
          <a:xfrm>
            <a:off x="711750" y="0"/>
            <a:ext cx="84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Airlines</a:t>
            </a:r>
            <a:endParaRPr/>
          </a:p>
        </p:txBody>
      </p:sp>
      <p:pic>
        <p:nvPicPr>
          <p:cNvPr id="842" name="Google Shape;842;p45" title="Aircrafts Arrival Delay vs Flight Status"/>
          <p:cNvPicPr preferRelativeResize="0"/>
          <p:nvPr/>
        </p:nvPicPr>
        <p:blipFill>
          <a:blip r:embed="rId3">
            <a:alphaModFix/>
          </a:blip>
          <a:stretch>
            <a:fillRect/>
          </a:stretch>
        </p:blipFill>
        <p:spPr>
          <a:xfrm>
            <a:off x="904900" y="732850"/>
            <a:ext cx="3221562" cy="1991999"/>
          </a:xfrm>
          <a:prstGeom prst="rect">
            <a:avLst/>
          </a:prstGeom>
          <a:noFill/>
          <a:ln>
            <a:noFill/>
          </a:ln>
        </p:spPr>
      </p:pic>
      <p:pic>
        <p:nvPicPr>
          <p:cNvPr id="843" name="Google Shape;843;p45" title="Prior Delayed Flights at Origin vs Flight Status"/>
          <p:cNvPicPr preferRelativeResize="0"/>
          <p:nvPr/>
        </p:nvPicPr>
        <p:blipFill>
          <a:blip r:embed="rId4">
            <a:alphaModFix/>
          </a:blip>
          <a:stretch>
            <a:fillRect/>
          </a:stretch>
        </p:blipFill>
        <p:spPr>
          <a:xfrm>
            <a:off x="4702500" y="732850"/>
            <a:ext cx="3357807" cy="2076250"/>
          </a:xfrm>
          <a:prstGeom prst="rect">
            <a:avLst/>
          </a:prstGeom>
          <a:noFill/>
          <a:ln>
            <a:noFill/>
          </a:ln>
        </p:spPr>
      </p:pic>
      <p:pic>
        <p:nvPicPr>
          <p:cNvPr id="844" name="Google Shape;844;p45" title="Delays Due to Carrier"/>
          <p:cNvPicPr preferRelativeResize="0"/>
          <p:nvPr/>
        </p:nvPicPr>
        <p:blipFill>
          <a:blip r:embed="rId5">
            <a:alphaModFix/>
          </a:blip>
          <a:stretch>
            <a:fillRect/>
          </a:stretch>
        </p:blipFill>
        <p:spPr>
          <a:xfrm>
            <a:off x="1018188" y="2724849"/>
            <a:ext cx="2994987" cy="1851900"/>
          </a:xfrm>
          <a:prstGeom prst="rect">
            <a:avLst/>
          </a:prstGeom>
          <a:noFill/>
          <a:ln>
            <a:noFill/>
          </a:ln>
        </p:spPr>
      </p:pic>
      <p:pic>
        <p:nvPicPr>
          <p:cNvPr id="845" name="Google Shape;845;p45" title="Resting Time"/>
          <p:cNvPicPr preferRelativeResize="0"/>
          <p:nvPr/>
        </p:nvPicPr>
        <p:blipFill>
          <a:blip r:embed="rId6">
            <a:alphaModFix/>
          </a:blip>
          <a:stretch>
            <a:fillRect/>
          </a:stretch>
        </p:blipFill>
        <p:spPr>
          <a:xfrm>
            <a:off x="4793213" y="2724850"/>
            <a:ext cx="3176376" cy="185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51" name="Google Shape;851;p46"/>
          <p:cNvSpPr txBox="1"/>
          <p:nvPr>
            <p:ph idx="4294967295" type="title"/>
          </p:nvPr>
        </p:nvSpPr>
        <p:spPr>
          <a:xfrm>
            <a:off x="711750" y="0"/>
            <a:ext cx="84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Weather</a:t>
            </a:r>
            <a:endParaRPr/>
          </a:p>
        </p:txBody>
      </p:sp>
      <p:pic>
        <p:nvPicPr>
          <p:cNvPr id="852" name="Google Shape;852;p46"/>
          <p:cNvPicPr preferRelativeResize="0"/>
          <p:nvPr/>
        </p:nvPicPr>
        <p:blipFill>
          <a:blip r:embed="rId3">
            <a:alphaModFix/>
          </a:blip>
          <a:stretch>
            <a:fillRect/>
          </a:stretch>
        </p:blipFill>
        <p:spPr>
          <a:xfrm>
            <a:off x="811825" y="725100"/>
            <a:ext cx="4667250" cy="3771900"/>
          </a:xfrm>
          <a:prstGeom prst="rect">
            <a:avLst/>
          </a:prstGeom>
          <a:noFill/>
          <a:ln>
            <a:noFill/>
          </a:ln>
        </p:spPr>
      </p:pic>
      <p:pic>
        <p:nvPicPr>
          <p:cNvPr id="853" name="Google Shape;853;p46"/>
          <p:cNvPicPr preferRelativeResize="0"/>
          <p:nvPr/>
        </p:nvPicPr>
        <p:blipFill>
          <a:blip r:embed="rId4">
            <a:alphaModFix/>
          </a:blip>
          <a:stretch>
            <a:fillRect/>
          </a:stretch>
        </p:blipFill>
        <p:spPr>
          <a:xfrm>
            <a:off x="5876423" y="648900"/>
            <a:ext cx="2209200" cy="903325"/>
          </a:xfrm>
          <a:prstGeom prst="rect">
            <a:avLst/>
          </a:prstGeom>
          <a:noFill/>
          <a:ln>
            <a:noFill/>
          </a:ln>
        </p:spPr>
      </p:pic>
      <p:pic>
        <p:nvPicPr>
          <p:cNvPr id="854" name="Google Shape;854;p46"/>
          <p:cNvPicPr preferRelativeResize="0"/>
          <p:nvPr/>
        </p:nvPicPr>
        <p:blipFill>
          <a:blip r:embed="rId5">
            <a:alphaModFix/>
          </a:blip>
          <a:stretch>
            <a:fillRect/>
          </a:stretch>
        </p:blipFill>
        <p:spPr>
          <a:xfrm>
            <a:off x="5876423" y="1610725"/>
            <a:ext cx="2209200" cy="922971"/>
          </a:xfrm>
          <a:prstGeom prst="rect">
            <a:avLst/>
          </a:prstGeom>
          <a:noFill/>
          <a:ln>
            <a:noFill/>
          </a:ln>
        </p:spPr>
      </p:pic>
      <p:pic>
        <p:nvPicPr>
          <p:cNvPr id="855" name="Google Shape;855;p46"/>
          <p:cNvPicPr preferRelativeResize="0"/>
          <p:nvPr/>
        </p:nvPicPr>
        <p:blipFill rotWithShape="1">
          <a:blip r:embed="rId6">
            <a:alphaModFix/>
          </a:blip>
          <a:srcRect b="-5729" l="2200" r="-2200" t="5730"/>
          <a:stretch/>
        </p:blipFill>
        <p:spPr>
          <a:xfrm>
            <a:off x="5876425" y="2633950"/>
            <a:ext cx="2282224" cy="892625"/>
          </a:xfrm>
          <a:prstGeom prst="rect">
            <a:avLst/>
          </a:prstGeom>
          <a:noFill/>
          <a:ln>
            <a:noFill/>
          </a:ln>
        </p:spPr>
      </p:pic>
      <p:pic>
        <p:nvPicPr>
          <p:cNvPr id="856" name="Google Shape;856;p46"/>
          <p:cNvPicPr preferRelativeResize="0"/>
          <p:nvPr/>
        </p:nvPicPr>
        <p:blipFill>
          <a:blip r:embed="rId7">
            <a:alphaModFix/>
          </a:blip>
          <a:stretch>
            <a:fillRect/>
          </a:stretch>
        </p:blipFill>
        <p:spPr>
          <a:xfrm>
            <a:off x="5876425" y="3556425"/>
            <a:ext cx="2282224" cy="90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i="1" lang="en">
                <a:latin typeface="Archivo"/>
                <a:ea typeface="Archivo"/>
                <a:cs typeface="Archivo"/>
                <a:sym typeface="Archivo"/>
              </a:rPr>
              <a:t>‹#›</a:t>
            </a:fld>
            <a:endParaRPr b="1" i="1">
              <a:latin typeface="Archivo"/>
              <a:ea typeface="Archivo"/>
              <a:cs typeface="Archivo"/>
              <a:sym typeface="Archivo"/>
            </a:endParaRPr>
          </a:p>
        </p:txBody>
      </p:sp>
      <p:sp>
        <p:nvSpPr>
          <p:cNvPr id="862" name="Google Shape;862;p47"/>
          <p:cNvSpPr txBox="1"/>
          <p:nvPr>
            <p:ph idx="4294967295" type="title"/>
          </p:nvPr>
        </p:nvSpPr>
        <p:spPr>
          <a:xfrm>
            <a:off x="152400" y="0"/>
            <a:ext cx="772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Set</a:t>
            </a:r>
            <a:endParaRPr/>
          </a:p>
        </p:txBody>
      </p:sp>
      <p:graphicFrame>
        <p:nvGraphicFramePr>
          <p:cNvPr id="863" name="Google Shape;863;p47"/>
          <p:cNvGraphicFramePr/>
          <p:nvPr/>
        </p:nvGraphicFramePr>
        <p:xfrm>
          <a:off x="679425" y="871775"/>
          <a:ext cx="3000000" cy="3000000"/>
        </p:xfrm>
        <a:graphic>
          <a:graphicData uri="http://schemas.openxmlformats.org/drawingml/2006/table">
            <a:tbl>
              <a:tblPr>
                <a:noFill/>
                <a:tableStyleId>{D46D8B8D-CA39-4F09-A6A0-F34ED4140316}</a:tableStyleId>
              </a:tblPr>
              <a:tblGrid>
                <a:gridCol w="2331775"/>
                <a:gridCol w="4334675"/>
              </a:tblGrid>
              <a:tr h="381000">
                <a:tc>
                  <a:txBody>
                    <a:bodyPr/>
                    <a:lstStyle/>
                    <a:p>
                      <a:pPr indent="0" lvl="0" marL="0" rtl="0" algn="l">
                        <a:spcBef>
                          <a:spcPts val="0"/>
                        </a:spcBef>
                        <a:spcAft>
                          <a:spcPts val="0"/>
                        </a:spcAft>
                        <a:buNone/>
                      </a:pPr>
                      <a:r>
                        <a:rPr lang="en" sz="1100">
                          <a:solidFill>
                            <a:srgbClr val="FFFFFF"/>
                          </a:solidFill>
                          <a:latin typeface="Assistant"/>
                          <a:ea typeface="Assistant"/>
                          <a:cs typeface="Assistant"/>
                          <a:sym typeface="Assistant"/>
                        </a:rPr>
                        <a:t>Feature Groups</a:t>
                      </a:r>
                      <a:endParaRPr sz="1100">
                        <a:solidFill>
                          <a:srgbClr val="FFFFFF"/>
                        </a:solidFill>
                        <a:latin typeface="Assistant"/>
                        <a:ea typeface="Assistant"/>
                        <a:cs typeface="Assistant"/>
                        <a:sym typeface="Assistant"/>
                      </a:endParaRPr>
                    </a:p>
                  </a:txBody>
                  <a:tcPr marT="95250" marB="95250" marR="95250" marL="95250">
                    <a:lnL cap="flat" cmpd="sng" w="10575">
                      <a:solidFill>
                        <a:srgbClr val="5C5C5C"/>
                      </a:solidFill>
                      <a:prstDash val="solid"/>
                      <a:round/>
                      <a:headEnd len="sm" w="sm" type="none"/>
                      <a:tailEnd len="sm" w="sm" type="none"/>
                    </a:lnL>
                    <a:lnR cap="flat" cmpd="sng" w="10575">
                      <a:solidFill>
                        <a:srgbClr val="5C5C5C"/>
                      </a:solidFill>
                      <a:prstDash val="solid"/>
                      <a:round/>
                      <a:headEnd len="sm" w="sm" type="none"/>
                      <a:tailEnd len="sm" w="sm" type="none"/>
                    </a:lnR>
                    <a:lnT cap="flat" cmpd="sng" w="10575">
                      <a:solidFill>
                        <a:srgbClr val="5C5C5C"/>
                      </a:solidFill>
                      <a:prstDash val="solid"/>
                      <a:round/>
                      <a:headEnd len="sm" w="sm" type="none"/>
                      <a:tailEnd len="sm" w="sm" type="none"/>
                    </a:lnT>
                    <a:lnB cap="flat" cmpd="sng" w="10575">
                      <a:solidFill>
                        <a:srgbClr val="5C5C5C"/>
                      </a:solidFill>
                      <a:prstDash val="solid"/>
                      <a:round/>
                      <a:headEnd len="sm" w="sm" type="none"/>
                      <a:tailEnd len="sm" w="sm" type="none"/>
                    </a:lnB>
                    <a:solidFill>
                      <a:srgbClr val="737373"/>
                    </a:solidFill>
                  </a:tcPr>
                </a:tc>
                <a:tc>
                  <a:txBody>
                    <a:bodyPr/>
                    <a:lstStyle/>
                    <a:p>
                      <a:pPr indent="0" lvl="0" marL="0" rtl="0" algn="l">
                        <a:spcBef>
                          <a:spcPts val="0"/>
                        </a:spcBef>
                        <a:spcAft>
                          <a:spcPts val="0"/>
                        </a:spcAft>
                        <a:buNone/>
                      </a:pPr>
                      <a:r>
                        <a:rPr lang="en" sz="1100">
                          <a:solidFill>
                            <a:srgbClr val="FFFFFF"/>
                          </a:solidFill>
                          <a:latin typeface="Assistant"/>
                          <a:ea typeface="Assistant"/>
                          <a:cs typeface="Assistant"/>
                          <a:sym typeface="Assistant"/>
                        </a:rPr>
                        <a:t>Features</a:t>
                      </a:r>
                      <a:endParaRPr sz="1100">
                        <a:solidFill>
                          <a:srgbClr val="FFFFFF"/>
                        </a:solidFill>
                        <a:latin typeface="Assistant"/>
                        <a:ea typeface="Assistant"/>
                        <a:cs typeface="Assistant"/>
                        <a:sym typeface="Assistant"/>
                      </a:endParaRPr>
                    </a:p>
                  </a:txBody>
                  <a:tcPr marT="95250" marB="95250" marR="95250" marL="95250">
                    <a:lnL cap="flat" cmpd="sng" w="10575">
                      <a:solidFill>
                        <a:srgbClr val="5C5C5C"/>
                      </a:solidFill>
                      <a:prstDash val="solid"/>
                      <a:round/>
                      <a:headEnd len="sm" w="sm" type="none"/>
                      <a:tailEnd len="sm" w="sm" type="none"/>
                    </a:lnL>
                    <a:lnR cap="flat" cmpd="sng" w="10575">
                      <a:solidFill>
                        <a:srgbClr val="5C5C5C"/>
                      </a:solidFill>
                      <a:prstDash val="solid"/>
                      <a:round/>
                      <a:headEnd len="sm" w="sm" type="none"/>
                      <a:tailEnd len="sm" w="sm" type="none"/>
                    </a:lnR>
                    <a:lnT cap="flat" cmpd="sng" w="10575">
                      <a:solidFill>
                        <a:srgbClr val="5C5C5C"/>
                      </a:solidFill>
                      <a:prstDash val="solid"/>
                      <a:round/>
                      <a:headEnd len="sm" w="sm" type="none"/>
                      <a:tailEnd len="sm" w="sm" type="none"/>
                    </a:lnT>
                    <a:lnB cap="flat" cmpd="sng" w="10575">
                      <a:solidFill>
                        <a:srgbClr val="5C5C5C"/>
                      </a:solidFill>
                      <a:prstDash val="solid"/>
                      <a:round/>
                      <a:headEnd len="sm" w="sm" type="none"/>
                      <a:tailEnd len="sm" w="sm" type="none"/>
                    </a:lnB>
                    <a:solidFill>
                      <a:srgbClr val="737373"/>
                    </a:solidFill>
                  </a:tcPr>
                </a:tc>
              </a:tr>
              <a:tr h="381000">
                <a:tc>
                  <a:txBody>
                    <a:bodyPr/>
                    <a:lstStyle/>
                    <a:p>
                      <a:pPr indent="0" lvl="0" marL="0" rtl="0" algn="l">
                        <a:spcBef>
                          <a:spcPts val="0"/>
                        </a:spcBef>
                        <a:spcAft>
                          <a:spcPts val="0"/>
                        </a:spcAft>
                        <a:buNone/>
                      </a:pPr>
                      <a:r>
                        <a:rPr lang="en">
                          <a:latin typeface="Assistant"/>
                          <a:ea typeface="Assistant"/>
                          <a:cs typeface="Assistant"/>
                          <a:sym typeface="Assistant"/>
                        </a:rPr>
                        <a:t>Weather</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5C5C5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latin typeface="Assistant"/>
                          <a:ea typeface="Assistant"/>
                          <a:cs typeface="Assistant"/>
                          <a:sym typeface="Assistant"/>
                        </a:rPr>
                        <a:t>Temperature, Snow, Snow Depth, Rain, Drizzle, Fog, Mist, Thunder, Tornado, Gust, Wind, Wind Type, Sea Level Pressure, Past and Present Weather Conditions</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5C5C5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ssistant"/>
                          <a:ea typeface="Assistant"/>
                          <a:cs typeface="Assistant"/>
                          <a:sym typeface="Assistant"/>
                        </a:rPr>
                        <a:t>Flight</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latin typeface="Assistant"/>
                          <a:ea typeface="Assistant"/>
                          <a:cs typeface="Assistant"/>
                          <a:sym typeface="Assistant"/>
                        </a:rPr>
                        <a:t>Flight Duration, Carrier, Origin, Destination</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ssistant"/>
                          <a:ea typeface="Assistant"/>
                          <a:cs typeface="Assistant"/>
                          <a:sym typeface="Assistant"/>
                        </a:rPr>
                        <a:t>Time Based Features</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latin typeface="Assistant"/>
                          <a:ea typeface="Assistant"/>
                          <a:cs typeface="Assistant"/>
                          <a:sym typeface="Assistant"/>
                        </a:rPr>
                        <a:t>Hour of the Day, Day of the Month, Month of the Year, Holidays / Peak Season (July 4th, Christmas, ThanksGiving), Weekday / Weekend</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ssistant"/>
                          <a:ea typeface="Assistant"/>
                          <a:cs typeface="Assistant"/>
                          <a:sym typeface="Assistant"/>
                        </a:rPr>
                        <a:t>Delay Based Features</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a:latin typeface="Assistant"/>
                          <a:ea typeface="Assistant"/>
                          <a:cs typeface="Assistant"/>
                          <a:sym typeface="Assistant"/>
                        </a:rPr>
                        <a:t>Number and Percentage of Prior Arrival Delays for Aircraft, Number and Percentage of Prior Delays at Origin Airport,  Number and Percentage of  Prior Delays for Carrier</a:t>
                      </a:r>
                      <a:endParaRPr>
                        <a:latin typeface="Assistant"/>
                        <a:ea typeface="Assistant"/>
                        <a:cs typeface="Assistant"/>
                        <a:sym typeface="Assistant"/>
                      </a:endParaRPr>
                    </a:p>
                  </a:txBody>
                  <a:tcPr marT="95250" marB="95250" marR="95250" marL="95250">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avigating Airports and Connections App Pitch Deck by Slidesgo">
  <a:themeElements>
    <a:clrScheme name="Simple Light">
      <a:dk1>
        <a:srgbClr val="161519"/>
      </a:dk1>
      <a:lt1>
        <a:srgbClr val="E6EBE9"/>
      </a:lt1>
      <a:dk2>
        <a:srgbClr val="B0CBCE"/>
      </a:dk2>
      <a:lt2>
        <a:srgbClr val="4E909E"/>
      </a:lt2>
      <a:accent1>
        <a:srgbClr val="80C8D8"/>
      </a:accent1>
      <a:accent2>
        <a:srgbClr val="918F8F"/>
      </a:accent2>
      <a:accent3>
        <a:srgbClr val="736871"/>
      </a:accent3>
      <a:accent4>
        <a:srgbClr val="F7AC3B"/>
      </a:accent4>
      <a:accent5>
        <a:srgbClr val="FFFFFF"/>
      </a:accent5>
      <a:accent6>
        <a:srgbClr val="FFFFFF"/>
      </a:accent6>
      <a:hlink>
        <a:srgbClr val="161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